
<file path=[Content_Types].xml><?xml version="1.0" encoding="utf-8"?>
<Types xmlns="http://schemas.openxmlformats.org/package/2006/content-types">
  <Default Extension="bin" ContentType="audio/unknown"/>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6" r:id="rId8"/>
    <p:sldId id="630" r:id="rId9"/>
    <p:sldId id="631" r:id="rId10"/>
    <p:sldId id="63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9" autoAdjust="0"/>
    <p:restoredTop sz="64747" autoAdjust="0"/>
  </p:normalViewPr>
  <p:slideViewPr>
    <p:cSldViewPr>
      <p:cViewPr varScale="1">
        <p:scale>
          <a:sx n="31" d="100"/>
          <a:sy n="31" d="100"/>
        </p:scale>
        <p:origin x="1998" y="78"/>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0A3D7426-1AAA-4288-BDE6-8F3DED6CD4C6}"/>
    <pc:docChg chg="modSld">
      <pc:chgData name="Edwin Landivar" userId="ae2ac59f40d9f62d" providerId="LiveId" clId="{0A3D7426-1AAA-4288-BDE6-8F3DED6CD4C6}" dt="2020-03-27T23:04:59.970" v="46" actId="1076"/>
      <pc:docMkLst>
        <pc:docMk/>
      </pc:docMkLst>
      <pc:sldChg chg="addSp modSp modAnim">
        <pc:chgData name="Edwin Landivar" userId="ae2ac59f40d9f62d" providerId="LiveId" clId="{0A3D7426-1AAA-4288-BDE6-8F3DED6CD4C6}" dt="2020-03-27T22:58:15.442" v="7"/>
        <pc:sldMkLst>
          <pc:docMk/>
          <pc:sldMk cId="3378895467" sldId="606"/>
        </pc:sldMkLst>
        <pc:picChg chg="add mod">
          <ac:chgData name="Edwin Landivar" userId="ae2ac59f40d9f62d" providerId="LiveId" clId="{0A3D7426-1AAA-4288-BDE6-8F3DED6CD4C6}" dt="2020-03-27T22:58:05.885" v="3" actId="1076"/>
          <ac:picMkLst>
            <pc:docMk/>
            <pc:sldMk cId="3378895467" sldId="606"/>
            <ac:picMk id="2" creationId="{8806D437-98DC-40C8-964F-8CD586DCD7B5}"/>
          </ac:picMkLst>
        </pc:picChg>
        <pc:picChg chg="add mod">
          <ac:chgData name="Edwin Landivar" userId="ae2ac59f40d9f62d" providerId="LiveId" clId="{0A3D7426-1AAA-4288-BDE6-8F3DED6CD4C6}" dt="2020-03-27T22:58:12.827" v="5" actId="1076"/>
          <ac:picMkLst>
            <pc:docMk/>
            <pc:sldMk cId="3378895467" sldId="606"/>
            <ac:picMk id="6" creationId="{5EFA3495-1AFA-4A4B-A2CB-481026BB2B45}"/>
          </ac:picMkLst>
        </pc:picChg>
      </pc:sldChg>
      <pc:sldChg chg="addSp modSp modAnim">
        <pc:chgData name="Edwin Landivar" userId="ae2ac59f40d9f62d" providerId="LiveId" clId="{0A3D7426-1AAA-4288-BDE6-8F3DED6CD4C6}" dt="2020-03-27T22:58:50.930" v="15"/>
        <pc:sldMkLst>
          <pc:docMk/>
          <pc:sldMk cId="837056114" sldId="613"/>
        </pc:sldMkLst>
        <pc:spChg chg="mod">
          <ac:chgData name="Edwin Landivar" userId="ae2ac59f40d9f62d" providerId="LiveId" clId="{0A3D7426-1AAA-4288-BDE6-8F3DED6CD4C6}" dt="2020-03-27T22:58:35.938" v="11" actId="1076"/>
          <ac:spMkLst>
            <pc:docMk/>
            <pc:sldMk cId="837056114" sldId="613"/>
            <ac:spMk id="7" creationId="{00000000-0000-0000-0000-000000000000}"/>
          </ac:spMkLst>
        </pc:spChg>
        <pc:picChg chg="add mod">
          <ac:chgData name="Edwin Landivar" userId="ae2ac59f40d9f62d" providerId="LiveId" clId="{0A3D7426-1AAA-4288-BDE6-8F3DED6CD4C6}" dt="2020-03-27T22:58:22.378" v="8"/>
          <ac:picMkLst>
            <pc:docMk/>
            <pc:sldMk cId="837056114" sldId="613"/>
            <ac:picMk id="2" creationId="{4CC5EC15-EA0D-4CB1-8C05-559D0D15832D}"/>
          </ac:picMkLst>
        </pc:picChg>
        <pc:picChg chg="add mod">
          <ac:chgData name="Edwin Landivar" userId="ae2ac59f40d9f62d" providerId="LiveId" clId="{0A3D7426-1AAA-4288-BDE6-8F3DED6CD4C6}" dt="2020-03-27T22:58:47.580" v="13" actId="1076"/>
          <ac:picMkLst>
            <pc:docMk/>
            <pc:sldMk cId="837056114" sldId="613"/>
            <ac:picMk id="3" creationId="{F9E7C071-ACAA-4677-9FD3-5454BEDFE451}"/>
          </ac:picMkLst>
        </pc:picChg>
      </pc:sldChg>
      <pc:sldChg chg="addSp modSp modAnim">
        <pc:chgData name="Edwin Landivar" userId="ae2ac59f40d9f62d" providerId="LiveId" clId="{0A3D7426-1AAA-4288-BDE6-8F3DED6CD4C6}" dt="2020-03-27T23:04:34.467" v="45" actId="1076"/>
        <pc:sldMkLst>
          <pc:docMk/>
          <pc:sldMk cId="296975775" sldId="616"/>
        </pc:sldMkLst>
        <pc:spChg chg="mod">
          <ac:chgData name="Edwin Landivar" userId="ae2ac59f40d9f62d" providerId="LiveId" clId="{0A3D7426-1AAA-4288-BDE6-8F3DED6CD4C6}" dt="2020-03-27T23:04:34.467" v="45" actId="1076"/>
          <ac:spMkLst>
            <pc:docMk/>
            <pc:sldMk cId="296975775" sldId="616"/>
            <ac:spMk id="7" creationId="{00000000-0000-0000-0000-000000000000}"/>
          </ac:spMkLst>
        </pc:spChg>
        <pc:picChg chg="add mod">
          <ac:chgData name="Edwin Landivar" userId="ae2ac59f40d9f62d" providerId="LiveId" clId="{0A3D7426-1AAA-4288-BDE6-8F3DED6CD4C6}" dt="2020-03-27T22:58:58.289" v="16"/>
          <ac:picMkLst>
            <pc:docMk/>
            <pc:sldMk cId="296975775" sldId="616"/>
            <ac:picMk id="2" creationId="{78A64D1D-CE14-458C-8079-1A9AB973D679}"/>
          </ac:picMkLst>
        </pc:picChg>
        <pc:picChg chg="add mod">
          <ac:chgData name="Edwin Landivar" userId="ae2ac59f40d9f62d" providerId="LiveId" clId="{0A3D7426-1AAA-4288-BDE6-8F3DED6CD4C6}" dt="2020-03-27T22:59:06.579" v="20" actId="1076"/>
          <ac:picMkLst>
            <pc:docMk/>
            <pc:sldMk cId="296975775" sldId="616"/>
            <ac:picMk id="3" creationId="{B5D74E8B-69FC-4135-98E8-346A8CEB81DC}"/>
          </ac:picMkLst>
        </pc:picChg>
      </pc:sldChg>
      <pc:sldChg chg="addSp modSp modAnim">
        <pc:chgData name="Edwin Landivar" userId="ae2ac59f40d9f62d" providerId="LiveId" clId="{0A3D7426-1AAA-4288-BDE6-8F3DED6CD4C6}" dt="2020-03-27T23:04:59.970" v="46" actId="1076"/>
        <pc:sldMkLst>
          <pc:docMk/>
          <pc:sldMk cId="2833758150" sldId="630"/>
        </pc:sldMkLst>
        <pc:spChg chg="mod">
          <ac:chgData name="Edwin Landivar" userId="ae2ac59f40d9f62d" providerId="LiveId" clId="{0A3D7426-1AAA-4288-BDE6-8F3DED6CD4C6}" dt="2020-03-27T23:04:59.970" v="46" actId="1076"/>
          <ac:spMkLst>
            <pc:docMk/>
            <pc:sldMk cId="2833758150" sldId="630"/>
            <ac:spMk id="7" creationId="{00000000-0000-0000-0000-000000000000}"/>
          </ac:spMkLst>
        </pc:spChg>
        <pc:picChg chg="add mod">
          <ac:chgData name="Edwin Landivar" userId="ae2ac59f40d9f62d" providerId="LiveId" clId="{0A3D7426-1AAA-4288-BDE6-8F3DED6CD4C6}" dt="2020-03-27T22:59:17.171" v="23"/>
          <ac:picMkLst>
            <pc:docMk/>
            <pc:sldMk cId="2833758150" sldId="630"/>
            <ac:picMk id="3" creationId="{76BB2021-9E54-49E9-B8D0-F292BDF04302}"/>
          </ac:picMkLst>
        </pc:picChg>
        <pc:picChg chg="add mod">
          <ac:chgData name="Edwin Landivar" userId="ae2ac59f40d9f62d" providerId="LiveId" clId="{0A3D7426-1AAA-4288-BDE6-8F3DED6CD4C6}" dt="2020-03-27T22:59:26.004" v="27" actId="1076"/>
          <ac:picMkLst>
            <pc:docMk/>
            <pc:sldMk cId="2833758150" sldId="630"/>
            <ac:picMk id="6" creationId="{D43FD442-999D-49B2-ABBF-FB37D9A9270E}"/>
          </ac:picMkLst>
        </pc:picChg>
      </pc:sldChg>
      <pc:sldChg chg="addSp modSp modAnim">
        <pc:chgData name="Edwin Landivar" userId="ae2ac59f40d9f62d" providerId="LiveId" clId="{0A3D7426-1AAA-4288-BDE6-8F3DED6CD4C6}" dt="2020-03-27T22:59:50.634" v="36"/>
        <pc:sldMkLst>
          <pc:docMk/>
          <pc:sldMk cId="2931342570" sldId="631"/>
        </pc:sldMkLst>
        <pc:picChg chg="add mod">
          <ac:chgData name="Edwin Landivar" userId="ae2ac59f40d9f62d" providerId="LiveId" clId="{0A3D7426-1AAA-4288-BDE6-8F3DED6CD4C6}" dt="2020-03-27T22:59:37.544" v="30"/>
          <ac:picMkLst>
            <pc:docMk/>
            <pc:sldMk cId="2931342570" sldId="631"/>
            <ac:picMk id="2" creationId="{40FFB4F6-2D0E-412E-B900-EE68B516996C}"/>
          </ac:picMkLst>
        </pc:picChg>
        <pc:picChg chg="add mod">
          <ac:chgData name="Edwin Landivar" userId="ae2ac59f40d9f62d" providerId="LiveId" clId="{0A3D7426-1AAA-4288-BDE6-8F3DED6CD4C6}" dt="2020-03-27T22:59:47.363" v="34" actId="1076"/>
          <ac:picMkLst>
            <pc:docMk/>
            <pc:sldMk cId="2931342570" sldId="631"/>
            <ac:picMk id="3" creationId="{B7DF885E-F46B-47D7-94BB-63EA2FD96B9E}"/>
          </ac:picMkLst>
        </pc:picChg>
      </pc:sldChg>
      <pc:sldChg chg="addSp modSp modAnim">
        <pc:chgData name="Edwin Landivar" userId="ae2ac59f40d9f62d" providerId="LiveId" clId="{0A3D7426-1AAA-4288-BDE6-8F3DED6CD4C6}" dt="2020-03-27T23:00:30.887" v="44" actId="1076"/>
        <pc:sldMkLst>
          <pc:docMk/>
          <pc:sldMk cId="3008020092" sldId="632"/>
        </pc:sldMkLst>
        <pc:picChg chg="add mod">
          <ac:chgData name="Edwin Landivar" userId="ae2ac59f40d9f62d" providerId="LiveId" clId="{0A3D7426-1AAA-4288-BDE6-8F3DED6CD4C6}" dt="2020-03-27T22:59:59.803" v="37"/>
          <ac:picMkLst>
            <pc:docMk/>
            <pc:sldMk cId="3008020092" sldId="632"/>
            <ac:picMk id="2" creationId="{EB5A6F35-E901-4C61-B8C3-BB7198509DA7}"/>
          </ac:picMkLst>
        </pc:picChg>
        <pc:picChg chg="add mod">
          <ac:chgData name="Edwin Landivar" userId="ae2ac59f40d9f62d" providerId="LiveId" clId="{0A3D7426-1AAA-4288-BDE6-8F3DED6CD4C6}" dt="2020-03-27T23:00:30.887" v="44" actId="1076"/>
          <ac:picMkLst>
            <pc:docMk/>
            <pc:sldMk cId="3008020092" sldId="632"/>
            <ac:picMk id="3" creationId="{8B3981DC-77A1-4303-9F63-3D043F9B7C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27.03.2020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‹Nº›</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YOU NEED TO KNOW ABOUT THE CORONAVIRUS </a:t>
            </a:r>
            <a:br>
              <a:rPr lang="en-US" dirty="0"/>
            </a:br>
            <a:r>
              <a:rPr lang="en-US" dirty="0"/>
              <a:t>(COVID-19)</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Hand washing is the single most effective way to prevent the spread of infections. You can spread certain "germs" (a general term for microbes like viruses and bacteria) casually by touching another person. You can also catch germs when you touch contaminated objects or surfaces and then you touch your face (mouth, eyes, and nose).</a:t>
            </a:r>
          </a:p>
          <a:p>
            <a:r>
              <a:rPr lang="en-US" sz="1200" b="0" i="0" kern="1200" dirty="0">
                <a:solidFill>
                  <a:schemeClr val="tx1"/>
                </a:solidFill>
                <a:effectLst/>
                <a:latin typeface="+mn-lt"/>
                <a:ea typeface="+mn-ea"/>
                <a:cs typeface="+mn-cs"/>
              </a:rPr>
              <a:t>"Good" hand washing techniques include using an adequate amount of soap, rubbing the hands together to create friction, and rinsing under running water. Wearing gloves is not a substitute for hand washing.</a:t>
            </a: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Even if your hands appear to be clean, they may carry germs. Hands pick up micro-organisms (germs) in a number of ways.</a:t>
            </a:r>
          </a:p>
          <a:p>
            <a:r>
              <a:rPr lang="en-US" sz="1200" b="0" i="0" kern="1200" dirty="0">
                <a:solidFill>
                  <a:schemeClr val="tx1"/>
                </a:solidFill>
                <a:effectLst/>
                <a:latin typeface="+mn-lt"/>
                <a:ea typeface="+mn-ea"/>
                <a:cs typeface="+mn-cs"/>
              </a:rPr>
              <a:t>When people who are sick sneeze or cough, the germs that are making them sick are expelled into the air in tiny droplets. If these droplets get onto your hands, and then you touch your mouth, eyes or nose without washing away the germs, you carry the infection. You can also get sick if you don't wash your hands before and after preparing food, after handling raw meat, and after using the toilet.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Washing your hands not only prevents you from getting sick, but it also reduces the risk of infecting others. If you don't wash your hands properly before coming into contact with others, you can infect them with the germs on your hands. Other people can also get sick from the germs unwashed hands leave on shared objects like doorknobs, keyboards, and other equipment in the home or workplace.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Different situations where people can pick up "germs" include: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When hands are visibly soiled.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using the washroom (includes changing diapers).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blowing your nose or after sneezing in your hands.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Before and after eating, handling food, drinking or smoking.</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touching raw meat, poultry, or fish.</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handling garbage or contact with contaminated surfaces such as garbage bins, cleaning cloths.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Visiting or caring for sick people.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wiping another person's nose, or handling soiled tissues.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Before preparing or taking medications.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contact with blood or body fluids such as vomit or saliva.</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Before and after treating a cut or wound.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Before inserting and removing contact lenses.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Handling pets, animals or animal waste.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After handling pet food or pet treats.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During a pandemic, it is recommended that you wash your hands frequently. How frequently? It depends, but hourly is a strong recommendation.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Making sure that employees wash their hands properly after using the washroom is very important in reducing disease transmission gastrointestinal infections.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Using soap and lathering up is very important (rinsing hands in water only is not as effective). Use warm running water where possible for comfort, but water temperature is not important to effective cleaning. Hands should be washed for a minimum of 20 seconds all together (rinsing and lathering) – longer if the hands are visibly soiled. To help people (especially children) wash long enough, one option may be to sing a short song such as "Happy Birthday" or "A, B, C" - you might need to sing it twice if you sing fast. The idea of surgeons scrubbing for an operation (as on TV) is very similar.</a:t>
            </a: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16253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Although hand washing might seem like a simple task, you should follow these steps to thoroughly rid your hands of germs.</a:t>
            </a:r>
          </a:p>
          <a:p>
            <a:r>
              <a:rPr lang="en-US" sz="1200" b="1" i="1" kern="1200" dirty="0">
                <a:solidFill>
                  <a:schemeClr val="tx1"/>
                </a:solidFill>
                <a:effectLst/>
                <a:latin typeface="+mn-lt"/>
                <a:ea typeface="+mn-ea"/>
                <a:cs typeface="+mn-cs"/>
              </a:rPr>
              <a:t>Using Soap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Wash your hands frequently with soap and water for at least 20 seconds. Alcohol-based hand cleansers are useful when soap and water are not available. In most cases antibacterial soap is not necessary for safe, effective hand hygiene.</a:t>
            </a:r>
          </a:p>
          <a:p>
            <a:r>
              <a:rPr lang="en-US" sz="1200" b="0" i="0" kern="1200" dirty="0">
                <a:solidFill>
                  <a:schemeClr val="tx1"/>
                </a:solidFill>
                <a:effectLst/>
                <a:latin typeface="+mn-lt"/>
                <a:ea typeface="+mn-ea"/>
                <a:cs typeface="+mn-cs"/>
              </a:rPr>
              <a:t>Remove any hand or arm </a:t>
            </a:r>
            <a:r>
              <a:rPr lang="en-US" sz="1200" b="0" i="0" kern="1200" dirty="0" err="1">
                <a:solidFill>
                  <a:schemeClr val="tx1"/>
                </a:solidFill>
                <a:effectLst/>
                <a:latin typeface="+mn-lt"/>
                <a:ea typeface="+mn-ea"/>
                <a:cs typeface="+mn-cs"/>
              </a:rPr>
              <a:t>jewellery</a:t>
            </a:r>
            <a:r>
              <a:rPr lang="en-US" sz="1200" b="0" i="0" kern="1200" dirty="0">
                <a:solidFill>
                  <a:schemeClr val="tx1"/>
                </a:solidFill>
                <a:effectLst/>
                <a:latin typeface="+mn-lt"/>
                <a:ea typeface="+mn-ea"/>
                <a:cs typeface="+mn-cs"/>
              </a:rPr>
              <a:t> you may be wearing and wet your hands with warm water. Add regular soap and rub your hands together, ensuring you have lathered all surfaces for at least 15 seconds. How long is 15 seconds? The length of time it takes to sing </a:t>
            </a:r>
            <a:r>
              <a:rPr lang="en-US" sz="1200" b="0" i="1" kern="1200" dirty="0">
                <a:solidFill>
                  <a:schemeClr val="tx1"/>
                </a:solidFill>
                <a:effectLst/>
                <a:latin typeface="+mn-lt"/>
                <a:ea typeface="+mn-ea"/>
                <a:cs typeface="+mn-cs"/>
              </a:rPr>
              <a:t>Happy Birthday</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Wash the front and back of your hands, as well as between your fingers and under your nails.</a:t>
            </a:r>
          </a:p>
          <a:p>
            <a:r>
              <a:rPr lang="en-US" sz="1200" b="0" i="0" kern="1200" dirty="0">
                <a:solidFill>
                  <a:schemeClr val="tx1"/>
                </a:solidFill>
                <a:effectLst/>
                <a:latin typeface="+mn-lt"/>
                <a:ea typeface="+mn-ea"/>
                <a:cs typeface="+mn-cs"/>
              </a:rPr>
              <a:t>Rinse your hands well under warm running water, using a rubbing motion.</a:t>
            </a:r>
          </a:p>
          <a:p>
            <a:r>
              <a:rPr lang="en-US" sz="1200" b="0" i="0" kern="1200" dirty="0">
                <a:solidFill>
                  <a:schemeClr val="tx1"/>
                </a:solidFill>
                <a:effectLst/>
                <a:latin typeface="+mn-lt"/>
                <a:ea typeface="+mn-ea"/>
                <a:cs typeface="+mn-cs"/>
              </a:rPr>
              <a:t>Wipe and dry your hands gently with a paper towel, a clean towel or a an air dryer. Drying them vigorously can damage the skin.</a:t>
            </a:r>
          </a:p>
          <a:p>
            <a:r>
              <a:rPr lang="en-US" sz="1200" b="0" i="0" kern="1200" dirty="0">
                <a:solidFill>
                  <a:schemeClr val="tx1"/>
                </a:solidFill>
                <a:effectLst/>
                <a:latin typeface="+mn-lt"/>
                <a:ea typeface="+mn-ea"/>
                <a:cs typeface="+mn-cs"/>
              </a:rPr>
              <a:t>Turn off the tap using the paper towel so that you do not re-contaminate your hands. When using a public bathroom, use the same paper towel to open the door when you leave.</a:t>
            </a:r>
          </a:p>
          <a:p>
            <a:r>
              <a:rPr lang="en-US" sz="1200" b="0" i="0" kern="1200" dirty="0">
                <a:solidFill>
                  <a:schemeClr val="tx1"/>
                </a:solidFill>
                <a:effectLst/>
                <a:latin typeface="+mn-lt"/>
                <a:ea typeface="+mn-ea"/>
                <a:cs typeface="+mn-cs"/>
              </a:rPr>
              <a:t>If skin dryness is a problem, use a moisturizing lotion.</a:t>
            </a:r>
          </a:p>
          <a:p>
            <a:r>
              <a:rPr lang="en-US" sz="1200" b="0" i="0" kern="1200" dirty="0">
                <a:solidFill>
                  <a:schemeClr val="tx1"/>
                </a:solidFill>
                <a:effectLst/>
                <a:latin typeface="+mn-lt"/>
                <a:ea typeface="+mn-ea"/>
                <a:cs typeface="+mn-cs"/>
              </a:rPr>
              <a:t>If you have sensitive skin or are in a position where you must wash your hands constantly (as a healthcare worker must), you might want to use an alcohol-based hand rub instead.</a:t>
            </a:r>
          </a:p>
          <a:p>
            <a:r>
              <a:rPr lang="en-US" sz="1200" b="1" i="1" kern="1200" dirty="0">
                <a:solidFill>
                  <a:schemeClr val="tx1"/>
                </a:solidFill>
                <a:effectLst/>
                <a:latin typeface="+mn-lt"/>
                <a:ea typeface="+mn-ea"/>
                <a:cs typeface="+mn-cs"/>
              </a:rPr>
              <a:t>Using Alcohol-based Hand Rubs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alcohol-based hand rub can be used if soap and water are not available.</a:t>
            </a:r>
          </a:p>
          <a:p>
            <a:r>
              <a:rPr lang="en-US" sz="1200" b="0" i="0" kern="1200" dirty="0">
                <a:solidFill>
                  <a:schemeClr val="tx1"/>
                </a:solidFill>
                <a:effectLst/>
                <a:latin typeface="+mn-lt"/>
                <a:ea typeface="+mn-ea"/>
                <a:cs typeface="+mn-cs"/>
              </a:rPr>
              <a:t>If your hands are visibly soiled, it is best to use soap and water. If it's not possible to wash with soap and water, use towelettes to remove the soil, then use an alcohol-based hand rub.</a:t>
            </a:r>
          </a:p>
          <a:p>
            <a:r>
              <a:rPr lang="en-US" sz="1200" b="0" i="0" kern="1200" dirty="0">
                <a:solidFill>
                  <a:schemeClr val="tx1"/>
                </a:solidFill>
                <a:effectLst/>
                <a:latin typeface="+mn-lt"/>
                <a:ea typeface="+mn-ea"/>
                <a:cs typeface="+mn-cs"/>
              </a:rPr>
              <a:t>Use hand rubs according to the manufacturer's instructions. Make sure your hands are dry, as wet hands will dilute the product.</a:t>
            </a:r>
          </a:p>
          <a:p>
            <a:r>
              <a:rPr lang="en-US" sz="1200" b="0" i="0" kern="1200" dirty="0">
                <a:solidFill>
                  <a:schemeClr val="tx1"/>
                </a:solidFill>
                <a:effectLst/>
                <a:latin typeface="+mn-lt"/>
                <a:ea typeface="+mn-ea"/>
                <a:cs typeface="+mn-cs"/>
              </a:rPr>
              <a:t>Use enough product to cover all the surfaces of your hands and fingers.</a:t>
            </a:r>
          </a:p>
          <a:p>
            <a:r>
              <a:rPr lang="en-US" sz="1200" b="0" i="0" kern="1200" dirty="0">
                <a:solidFill>
                  <a:schemeClr val="tx1"/>
                </a:solidFill>
                <a:effectLst/>
                <a:latin typeface="+mn-lt"/>
                <a:ea typeface="+mn-ea"/>
                <a:cs typeface="+mn-cs"/>
              </a:rPr>
              <a:t>Rub your hands together until the product has evaporated. If dry skin is a problem, use a moisturizing lotion.</a:t>
            </a: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95704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Cover cuts with bandages and wear gloves for added protection (cuts are very vulnerable to infections).</a:t>
            </a:r>
          </a:p>
          <a:p>
            <a:r>
              <a:rPr lang="en-US" sz="1200" b="0" i="0" kern="1200" dirty="0">
                <a:solidFill>
                  <a:schemeClr val="tx1"/>
                </a:solidFill>
                <a:effectLst/>
                <a:latin typeface="+mn-lt"/>
                <a:ea typeface="+mn-ea"/>
                <a:cs typeface="+mn-cs"/>
              </a:rPr>
              <a:t>Artificial nails and chipped nail polish have been associated with an increase in the number of bacteria on the fingernails. Be sure to clean the nails properly.</a:t>
            </a:r>
          </a:p>
          <a:p>
            <a:r>
              <a:rPr lang="en-US" sz="1200" b="0" i="0" kern="1200" dirty="0">
                <a:solidFill>
                  <a:schemeClr val="tx1"/>
                </a:solidFill>
                <a:effectLst/>
                <a:latin typeface="+mn-lt"/>
                <a:ea typeface="+mn-ea"/>
                <a:cs typeface="+mn-cs"/>
              </a:rPr>
              <a:t>Keep your hands away from your eyes, nose or mouth.</a:t>
            </a:r>
          </a:p>
          <a:p>
            <a:r>
              <a:rPr lang="en-US" sz="1200" b="0" i="0" kern="1200" dirty="0">
                <a:solidFill>
                  <a:schemeClr val="tx1"/>
                </a:solidFill>
                <a:effectLst/>
                <a:latin typeface="+mn-lt"/>
                <a:ea typeface="+mn-ea"/>
                <a:cs typeface="+mn-cs"/>
              </a:rPr>
              <a:t>Assume that contact with any human body fluids is infectious.</a:t>
            </a:r>
          </a:p>
          <a:p>
            <a:r>
              <a:rPr lang="en-US" sz="1200" b="0" i="0" kern="1200" dirty="0">
                <a:solidFill>
                  <a:schemeClr val="tx1"/>
                </a:solidFill>
                <a:effectLst/>
                <a:latin typeface="+mn-lt"/>
                <a:ea typeface="+mn-ea"/>
                <a:cs typeface="+mn-cs"/>
              </a:rPr>
              <a:t>Liquid soap in disposable containers is best. If using reusable containers, they should be washed and dried before refilling. If using a bar of soap, be sure to set it on a rack that allows water to drain or use small bars that can be changed frequently.</a:t>
            </a:r>
          </a:p>
          <a:p>
            <a:r>
              <a:rPr lang="en-US" sz="1200" b="0" i="0" kern="1200" dirty="0">
                <a:solidFill>
                  <a:schemeClr val="tx1"/>
                </a:solidFill>
                <a:effectLst/>
                <a:latin typeface="+mn-lt"/>
                <a:ea typeface="+mn-ea"/>
                <a:cs typeface="+mn-cs"/>
              </a:rPr>
              <a:t>If dry skin occurs, use a moisturizing lotion.</a:t>
            </a: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28314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While it is true that regular soap and water does not actually kill microorganisms (they create a slippery surface that allows the organisms to "slide off"), antibacterial soaps are typically considered to be unnecessary for most purposes. The exception may be in a hospital where special situations are present (e.g., before invasive procedures, when caring for severely immuno-compromised patients, critical care areas, intensive care nurseries, etc.). Antibacterial agents should be chosen carefully based on their active ingredients and characteristics, and when persistent antibacterial or antimicrobial activity on the hands is desired.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there is no soap or water available, one alternative is to use hand sanitizers or waterless hand scrubs. Some of these products are made of ethyl alcohol mixed with emollients (skin softeners) and other agents. They are often available as a gel, or on wipes or towelettes. Alcohol-based hand sanitizers should contain at least 60% alcohol. Sanitizers do not eliminate all types of germs, and might not remove some chemicals. Hand sanitizers may have </a:t>
            </a:r>
            <a:r>
              <a:rPr lang="en-US" sz="1200" b="0" i="0" kern="1200" dirty="0" err="1">
                <a:solidFill>
                  <a:schemeClr val="tx1"/>
                </a:solidFill>
                <a:effectLst/>
                <a:latin typeface="+mn-lt"/>
                <a:ea typeface="+mn-ea"/>
                <a:cs typeface="+mn-cs"/>
              </a:rPr>
              <a:t>odours</a:t>
            </a:r>
            <a:r>
              <a:rPr lang="en-US" sz="1200" b="0" i="0" kern="1200" dirty="0">
                <a:solidFill>
                  <a:schemeClr val="tx1"/>
                </a:solidFill>
                <a:effectLst/>
                <a:latin typeface="+mn-lt"/>
                <a:ea typeface="+mn-ea"/>
                <a:cs typeface="+mn-cs"/>
              </a:rPr>
              <a:t> which may be irritating to some users.</a:t>
            </a:r>
          </a:p>
          <a:p>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Apply suggested amount to the palm of one hand based on the manufacturer's recommendation.</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Rub hands together.</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Spread and rub the product over your hands and fingers until your hands are dry.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Use enough product to cover all of your hands and fingers.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Alcohol-based hand sanitizers are the preferred method for healthcare providers when the hands are </a:t>
            </a:r>
            <a:r>
              <a:rPr lang="en-US" sz="1200" b="1" i="0"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visibly soiled. The sanitizers can also be used by paramedics, home care attendants, or other mobile workers where hand washing facilities are not available. However, these agents are not effective when the hands are heavily contaminated with dirt, blood, or other organic materials. Hand washing with soap and water is recommended when hands are visibly soiled.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Once contaminated, hands can transfer the virus to your eyes, nose or mouth. From there, the virus can enter your body and can make you sick</a:t>
            </a:r>
            <a:r>
              <a:rPr lang="en-US"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428066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wav"/><Relationship Id="rId7" Type="http://schemas.openxmlformats.org/officeDocument/2006/relationships/image" Target="../media/image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audio" Target="../media/media2.wav"/><Relationship Id="rId9"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B8D99C8F-2066-4A8D-B315-20D3ADDDB3AD}"/>
              </a:ext>
            </a:extLst>
          </p:cNvPr>
          <p:cNvPicPr>
            <a:picLocks noChangeAspect="1"/>
          </p:cNvPicPr>
          <p:nvPr/>
        </p:nvPicPr>
        <p:blipFill rotWithShape="1">
          <a:blip r:embed="rId7">
            <a:extLst>
              <a:ext uri="{28A0092B-C50C-407E-A947-70E740481C1C}">
                <a14:useLocalDpi xmlns:a14="http://schemas.microsoft.com/office/drawing/2010/main" val="0"/>
              </a:ext>
            </a:extLst>
          </a:blip>
          <a:srcRect t="26072" b="17678"/>
          <a:stretch/>
        </p:blipFill>
        <p:spPr>
          <a:xfrm>
            <a:off x="20" y="10"/>
            <a:ext cx="18287980" cy="10286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785812" y="7975860"/>
            <a:ext cx="16816388" cy="1117254"/>
          </a:xfrm>
        </p:spPr>
        <p:txBody>
          <a:bodyPr vert="horz" lIns="91440" tIns="45720" rIns="91440" bIns="45720" rtlCol="0" anchor="ctr">
            <a:normAutofit/>
          </a:bodyPr>
          <a:lstStyle/>
          <a:p>
            <a:pPr algn="ctr" defTabSz="914400"/>
            <a:r>
              <a:rPr lang="en-US" sz="5400">
                <a:solidFill>
                  <a:schemeClr val="tx1">
                    <a:lumMod val="85000"/>
                    <a:lumOff val="15000"/>
                  </a:schemeClr>
                </a:solidFill>
                <a:latin typeface="+mj-lt"/>
                <a:ea typeface="+mj-ea"/>
                <a:cs typeface="+mj-cs"/>
              </a:rPr>
              <a:t>HOW TO WASH YOUR HANDS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2" name="Slide 2">
            <a:hlinkClick r:id="" action="ppaction://media"/>
            <a:extLst>
              <a:ext uri="{FF2B5EF4-FFF2-40B4-BE49-F238E27FC236}">
                <a16:creationId xmlns:a16="http://schemas.microsoft.com/office/drawing/2014/main" id="{8806D437-98DC-40C8-964F-8CD586DCD7B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81200" y="723900"/>
            <a:ext cx="609601" cy="609600"/>
          </a:xfrm>
          <a:prstGeom prst="rect">
            <a:avLst/>
          </a:prstGeom>
        </p:spPr>
      </p:pic>
      <p:pic>
        <p:nvPicPr>
          <p:cNvPr id="6" name="Light Notification3 DING">
            <a:hlinkClick r:id="" action="ppaction://media"/>
            <a:extLst>
              <a:ext uri="{FF2B5EF4-FFF2-40B4-BE49-F238E27FC236}">
                <a16:creationId xmlns:a16="http://schemas.microsoft.com/office/drawing/2014/main" id="{5EFA3495-1AFA-4A4B-A2CB-481026BB2B4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9659619" y="1028700"/>
            <a:ext cx="609600" cy="609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3" fill="hold"/>
                                        <p:tgtEl>
                                          <p:spTgt spid="2"/>
                                        </p:tgtEl>
                                      </p:cBhvr>
                                    </p:cmd>
                                  </p:childTnLst>
                                </p:cTn>
                              </p:par>
                            </p:childTnLst>
                          </p:cTn>
                        </p:par>
                        <p:par>
                          <p:cTn id="7" fill="hold">
                            <p:stCondLst>
                              <p:cond delay="1683"/>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32181" y="719764"/>
              <a:ext cx="4982521" cy="2123658"/>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Is Hand Washing Important?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34058" y="3924300"/>
              <a:ext cx="5176679" cy="4832092"/>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Hand washing is the single most effective way to prevent the spread of infections. </a:t>
              </a:r>
            </a:p>
            <a:p>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"Good" hand washing techniques include using an adequate amount of soap, rubbing the hands together to create friction, and rinsing under running water. </a:t>
              </a:r>
            </a:p>
            <a:p>
              <a:endParaRPr lang="en-US" sz="2800" dirty="0">
                <a:solidFill>
                  <a:schemeClr val="bg2"/>
                </a:solidFill>
                <a:latin typeface="Brandon Text Regular" panose="020B0503020203060203" pitchFamily="34" charset="0"/>
              </a:endParaRPr>
            </a:p>
            <a:p>
              <a:r>
                <a:rPr lang="en-US" sz="2800" dirty="0">
                  <a:solidFill>
                    <a:schemeClr val="bg2"/>
                  </a:solidFill>
                  <a:latin typeface="Brandon Text Regular" panose="020B0503020203060203" pitchFamily="34" charset="0"/>
                </a:rPr>
                <a:t>Wearing gloves is not a substitute for hand washing.</a:t>
              </a:r>
            </a:p>
            <a:p>
              <a:endParaRPr lang="en-US" sz="2800" dirty="0">
                <a:solidFill>
                  <a:schemeClr val="bg2"/>
                </a:solidFill>
                <a:latin typeface="Brandon Text Regular" panose="020B0503020203060203" pitchFamily="34" charset="0"/>
              </a:endParaRPr>
            </a:p>
          </p:txBody>
        </p:sp>
      </p:grpSp>
      <p:pic>
        <p:nvPicPr>
          <p:cNvPr id="2050" name="Picture 2" descr="Image result for hand washing vector">
            <a:extLst>
              <a:ext uri="{FF2B5EF4-FFF2-40B4-BE49-F238E27FC236}">
                <a16:creationId xmlns:a16="http://schemas.microsoft.com/office/drawing/2014/main" id="{2BE230B9-45CC-4ADE-A6CB-54616847483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76" t="1999" r="6460" b="7726"/>
          <a:stretch/>
        </p:blipFill>
        <p:spPr bwMode="auto">
          <a:xfrm>
            <a:off x="8951327" y="-38099"/>
            <a:ext cx="9336673" cy="1032510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3">
            <a:hlinkClick r:id="" action="ppaction://media"/>
            <a:extLst>
              <a:ext uri="{FF2B5EF4-FFF2-40B4-BE49-F238E27FC236}">
                <a16:creationId xmlns:a16="http://schemas.microsoft.com/office/drawing/2014/main" id="{4CC5EC15-EA0D-4CB1-8C05-559D0D1583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433763" y="2084388"/>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F9E7C071-ACAA-4677-9FD3-5454BEDFE45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812000" y="1165425"/>
            <a:ext cx="609600" cy="609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2" fill="hold"/>
                                        <p:tgtEl>
                                          <p:spTgt spid="2"/>
                                        </p:tgtEl>
                                      </p:cBhvr>
                                    </p:cmd>
                                  </p:childTnLst>
                                </p:cTn>
                              </p:par>
                            </p:childTnLst>
                          </p:cTn>
                        </p:par>
                        <p:par>
                          <p:cTn id="7" fill="hold">
                            <p:stCondLst>
                              <p:cond delay="30812"/>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35216" y="862221"/>
              <a:ext cx="4982521" cy="2123658"/>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When Should I Wash My Hands?</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35216" y="3848100"/>
              <a:ext cx="5176679" cy="378565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Even if your hands appear to be clean, they may carry germs. Hands pick up micro-organisms (germs) in a number of ways.</a:t>
              </a:r>
            </a:p>
            <a:p>
              <a:endParaRPr lang="en-US" sz="4000" dirty="0">
                <a:solidFill>
                  <a:schemeClr val="bg2"/>
                </a:solidFill>
                <a:latin typeface="Brandon Text Regular" panose="020B0503020203060203" pitchFamily="34" charset="0"/>
              </a:endParaRPr>
            </a:p>
            <a:p>
              <a:r>
                <a:rPr lang="en-US" sz="4000" dirty="0">
                  <a:solidFill>
                    <a:schemeClr val="bg2"/>
                  </a:solidFill>
                  <a:latin typeface="Brandon Text Regular" panose="020B0503020203060203" pitchFamily="34" charset="0"/>
                </a:rPr>
                <a:t>As Needed &amp; Frequently</a:t>
              </a:r>
            </a:p>
          </p:txBody>
        </p:sp>
      </p:grpSp>
      <p:pic>
        <p:nvPicPr>
          <p:cNvPr id="5122" name="Picture 2" descr="Image result for hand washing vector">
            <a:extLst>
              <a:ext uri="{FF2B5EF4-FFF2-40B4-BE49-F238E27FC236}">
                <a16:creationId xmlns:a16="http://schemas.microsoft.com/office/drawing/2014/main" id="{45CA3CA3-149D-4006-84E9-C61C89F763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190"/>
          <a:stretch/>
        </p:blipFill>
        <p:spPr bwMode="auto">
          <a:xfrm>
            <a:off x="8951326" y="0"/>
            <a:ext cx="9336673"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4">
            <a:hlinkClick r:id="" action="ppaction://media"/>
            <a:extLst>
              <a:ext uri="{FF2B5EF4-FFF2-40B4-BE49-F238E27FC236}">
                <a16:creationId xmlns:a16="http://schemas.microsoft.com/office/drawing/2014/main" id="{78A64D1D-CE14-458C-8079-1A9AB973D6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2788" y="1358900"/>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B5D74E8B-69FC-4135-98E8-346A8CEB81D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955000" y="991038"/>
            <a:ext cx="609600" cy="609600"/>
          </a:xfrm>
          <a:prstGeom prst="rect">
            <a:avLst/>
          </a:prstGeom>
        </p:spPr>
      </p:pic>
    </p:spTree>
    <p:extLst>
      <p:ext uri="{BB962C8B-B14F-4D97-AF65-F5344CB8AC3E}">
        <p14:creationId xmlns:p14="http://schemas.microsoft.com/office/powerpoint/2010/main" val="296975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349" fill="hold"/>
                                        <p:tgtEl>
                                          <p:spTgt spid="2"/>
                                        </p:tgtEl>
                                      </p:cBhvr>
                                    </p:cmd>
                                  </p:childTnLst>
                                </p:cTn>
                              </p:par>
                            </p:childTnLst>
                          </p:cTn>
                        </p:par>
                        <p:par>
                          <p:cTn id="7" fill="hold">
                            <p:stCondLst>
                              <p:cond delay="165349"/>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cactus&#10;&#10;Description automatically generated">
            <a:extLst>
              <a:ext uri="{FF2B5EF4-FFF2-40B4-BE49-F238E27FC236}">
                <a16:creationId xmlns:a16="http://schemas.microsoft.com/office/drawing/2014/main" id="{42BFAE13-8B73-40D3-A521-7344696A5631}"/>
              </a:ext>
            </a:extLst>
          </p:cNvPr>
          <p:cNvPicPr>
            <a:picLocks noGrp="1" noChangeAspect="1"/>
          </p:cNvPicPr>
          <p:nvPr>
            <p:ph type="pic" sz="quarter" idx="12"/>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5272" r="25272"/>
          <a:stretch>
            <a:fillRect/>
          </a:stretch>
        </p:blipFill>
        <p:spPr>
          <a:xfrm rot="10800000">
            <a:off x="-44450" y="0"/>
            <a:ext cx="18288000" cy="10287000"/>
          </a:xfrm>
        </p:spPr>
      </p:pic>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476459"/>
              <a:ext cx="4982521" cy="2123658"/>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Proper Methods of Hand Washing</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35216" y="3848100"/>
              <a:ext cx="5176679" cy="6063198"/>
            </a:xfrm>
            <a:prstGeom prst="rect">
              <a:avLst/>
            </a:prstGeom>
            <a:noFill/>
          </p:spPr>
          <p:txBody>
            <a:bodyPr wrap="square" rtlCol="0">
              <a:spAutoFit/>
            </a:bodyPr>
            <a:lstStyle/>
            <a:p>
              <a:pPr>
                <a:spcBef>
                  <a:spcPts val="1200"/>
                </a:spcBef>
                <a:spcAft>
                  <a:spcPts val="1200"/>
                </a:spcAft>
              </a:pPr>
              <a:r>
                <a:rPr lang="en-US" sz="3200" b="1" dirty="0">
                  <a:solidFill>
                    <a:schemeClr val="bg2"/>
                  </a:solidFill>
                  <a:latin typeface="Brandon Text Regular" panose="020B0503020203060203" pitchFamily="34" charset="0"/>
                </a:rPr>
                <a:t>Step 1: </a:t>
              </a:r>
              <a:r>
                <a:rPr lang="en-US" sz="3200" dirty="0">
                  <a:solidFill>
                    <a:schemeClr val="bg2"/>
                  </a:solidFill>
                  <a:latin typeface="Brandon Text Regular" panose="020B0503020203060203" pitchFamily="34" charset="0"/>
                </a:rPr>
                <a:t>Wet hands with warm water.</a:t>
              </a:r>
            </a:p>
            <a:p>
              <a:pPr>
                <a:spcBef>
                  <a:spcPts val="1200"/>
                </a:spcBef>
                <a:spcAft>
                  <a:spcPts val="1200"/>
                </a:spcAft>
              </a:pPr>
              <a:r>
                <a:rPr lang="en-US" sz="3200" b="1" dirty="0">
                  <a:solidFill>
                    <a:schemeClr val="bg2"/>
                  </a:solidFill>
                  <a:latin typeface="Brandon Text Regular" panose="020B0503020203060203" pitchFamily="34" charset="0"/>
                </a:rPr>
                <a:t>Step 2: </a:t>
              </a:r>
              <a:r>
                <a:rPr lang="en-US" sz="3200" dirty="0">
                  <a:solidFill>
                    <a:schemeClr val="bg2"/>
                  </a:solidFill>
                  <a:latin typeface="Brandon Text Regular" panose="020B0503020203060203" pitchFamily="34" charset="0"/>
                </a:rPr>
                <a:t>Apply soap.</a:t>
              </a:r>
            </a:p>
            <a:p>
              <a:pPr>
                <a:spcBef>
                  <a:spcPts val="1200"/>
                </a:spcBef>
                <a:spcAft>
                  <a:spcPts val="1200"/>
                </a:spcAft>
              </a:pPr>
              <a:r>
                <a:rPr lang="en-US" sz="3200" b="1" dirty="0">
                  <a:solidFill>
                    <a:schemeClr val="bg2"/>
                  </a:solidFill>
                  <a:latin typeface="Brandon Text Regular" panose="020B0503020203060203" pitchFamily="34" charset="0"/>
                </a:rPr>
                <a:t>Step 3: Lather &amp; w</a:t>
              </a:r>
              <a:r>
                <a:rPr lang="en-US" sz="3200" dirty="0">
                  <a:solidFill>
                    <a:schemeClr val="bg2"/>
                  </a:solidFill>
                  <a:latin typeface="Brandon Text Regular" panose="020B0503020203060203" pitchFamily="34" charset="0"/>
                </a:rPr>
                <a:t>ash hands for at least 20 seconds </a:t>
              </a:r>
            </a:p>
            <a:p>
              <a:pPr>
                <a:spcBef>
                  <a:spcPts val="1200"/>
                </a:spcBef>
                <a:spcAft>
                  <a:spcPts val="1200"/>
                </a:spcAft>
              </a:pPr>
              <a:r>
                <a:rPr lang="en-US" sz="3200" b="1" dirty="0">
                  <a:solidFill>
                    <a:schemeClr val="bg2"/>
                  </a:solidFill>
                  <a:latin typeface="Brandon Text Regular" panose="020B0503020203060203" pitchFamily="34" charset="0"/>
                </a:rPr>
                <a:t>Step 4: </a:t>
              </a:r>
              <a:r>
                <a:rPr lang="en-US" sz="3200" dirty="0">
                  <a:solidFill>
                    <a:schemeClr val="bg2"/>
                  </a:solidFill>
                  <a:latin typeface="Brandon Text Regular" panose="020B0503020203060203" pitchFamily="34" charset="0"/>
                </a:rPr>
                <a:t>Scrub under your nails with a brush if available.</a:t>
              </a:r>
            </a:p>
            <a:p>
              <a:pPr>
                <a:spcBef>
                  <a:spcPts val="1200"/>
                </a:spcBef>
                <a:spcAft>
                  <a:spcPts val="1200"/>
                </a:spcAft>
              </a:pPr>
              <a:r>
                <a:rPr lang="en-US" sz="3200" b="1" dirty="0">
                  <a:solidFill>
                    <a:schemeClr val="bg2"/>
                  </a:solidFill>
                  <a:latin typeface="Brandon Text Regular" panose="020B0503020203060203" pitchFamily="34" charset="0"/>
                </a:rPr>
                <a:t>Step 5: </a:t>
              </a:r>
              <a:r>
                <a:rPr lang="en-US" sz="3200" dirty="0">
                  <a:solidFill>
                    <a:schemeClr val="bg2"/>
                  </a:solidFill>
                  <a:latin typeface="Brandon Text Regular" panose="020B0503020203060203" pitchFamily="34" charset="0"/>
                </a:rPr>
                <a:t>Rinse</a:t>
              </a:r>
            </a:p>
            <a:p>
              <a:pPr>
                <a:spcBef>
                  <a:spcPts val="1200"/>
                </a:spcBef>
                <a:spcAft>
                  <a:spcPts val="1200"/>
                </a:spcAft>
              </a:pPr>
              <a:r>
                <a:rPr lang="en-US" sz="3200" b="1" dirty="0">
                  <a:solidFill>
                    <a:schemeClr val="bg2"/>
                  </a:solidFill>
                  <a:latin typeface="Brandon Text Regular" panose="020B0503020203060203" pitchFamily="34" charset="0"/>
                </a:rPr>
                <a:t>Step 6: </a:t>
              </a:r>
              <a:r>
                <a:rPr lang="en-US" sz="3200" dirty="0">
                  <a:solidFill>
                    <a:schemeClr val="bg2"/>
                  </a:solidFill>
                  <a:latin typeface="Brandon Text Regular" panose="020B0503020203060203" pitchFamily="34" charset="0"/>
                </a:rPr>
                <a:t>Turn off tap using paper towel or air dry if that is available.</a:t>
              </a:r>
            </a:p>
          </p:txBody>
        </p:sp>
      </p:grpSp>
      <p:pic>
        <p:nvPicPr>
          <p:cNvPr id="2" name="Picture 2" descr="Proper hand washing">
            <a:extLst>
              <a:ext uri="{FF2B5EF4-FFF2-40B4-BE49-F238E27FC236}">
                <a16:creationId xmlns:a16="http://schemas.microsoft.com/office/drawing/2014/main" id="{D6993CD8-621F-49AA-BD35-69295F60E1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5386" y="-150981"/>
            <a:ext cx="9591213" cy="10437981"/>
          </a:xfrm>
          <a:prstGeom prst="rect">
            <a:avLst/>
          </a:prstGeom>
          <a:noFill/>
          <a:extLst>
            <a:ext uri="{909E8E84-426E-40DD-AFC4-6F175D3DCCD1}">
              <a14:hiddenFill xmlns:a14="http://schemas.microsoft.com/office/drawing/2010/main">
                <a:solidFill>
                  <a:srgbClr val="FFFFFF"/>
                </a:solidFill>
              </a14:hiddenFill>
            </a:ext>
          </a:extLst>
        </p:spPr>
      </p:pic>
      <p:pic>
        <p:nvPicPr>
          <p:cNvPr id="3" name="Slide 5">
            <a:hlinkClick r:id="" action="ppaction://media"/>
            <a:extLst>
              <a:ext uri="{FF2B5EF4-FFF2-40B4-BE49-F238E27FC236}">
                <a16:creationId xmlns:a16="http://schemas.microsoft.com/office/drawing/2014/main" id="{76BB2021-9E54-49E9-B8D0-F292BDF043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19288" y="1233488"/>
            <a:ext cx="609600" cy="609600"/>
          </a:xfrm>
          <a:prstGeom prst="rect">
            <a:avLst/>
          </a:prstGeom>
        </p:spPr>
      </p:pic>
      <p:pic>
        <p:nvPicPr>
          <p:cNvPr id="6" name="Light Notification3 DING">
            <a:hlinkClick r:id="" action="ppaction://media"/>
            <a:extLst>
              <a:ext uri="{FF2B5EF4-FFF2-40B4-BE49-F238E27FC236}">
                <a16:creationId xmlns:a16="http://schemas.microsoft.com/office/drawing/2014/main" id="{D43FD442-999D-49B2-ABBF-FB37D9A9270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19666" y="660838"/>
            <a:ext cx="609600" cy="609600"/>
          </a:xfrm>
          <a:prstGeom prst="rect">
            <a:avLst/>
          </a:prstGeom>
        </p:spPr>
      </p:pic>
    </p:spTree>
    <p:extLst>
      <p:ext uri="{BB962C8B-B14F-4D97-AF65-F5344CB8AC3E}">
        <p14:creationId xmlns:p14="http://schemas.microsoft.com/office/powerpoint/2010/main" val="2833758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74" fill="hold"/>
                                        <p:tgtEl>
                                          <p:spTgt spid="3"/>
                                        </p:tgtEl>
                                      </p:cBhvr>
                                    </p:cmd>
                                  </p:childTnLst>
                                </p:cTn>
                              </p:par>
                            </p:childTnLst>
                          </p:cTn>
                        </p:par>
                        <p:par>
                          <p:cTn id="7" fill="hold">
                            <p:stCondLst>
                              <p:cond delay="121974"/>
                            </p:stCondLst>
                            <p:childTnLst>
                              <p:par>
                                <p:cTn id="8" presetID="1" presetClass="mediacall" presetSubtype="0" fill="hold" nodeType="afterEffect">
                                  <p:stCondLst>
                                    <p:cond delay="0"/>
                                  </p:stCondLst>
                                  <p:childTnLst>
                                    <p:cmd type="call" cmd="playFrom(0.0)">
                                      <p:cBhvr>
                                        <p:cTn id="9" dur="4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2123658"/>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Hand Washing Tips</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35216" y="3848100"/>
              <a:ext cx="5176679" cy="5940088"/>
            </a:xfrm>
            <a:prstGeom prst="rect">
              <a:avLst/>
            </a:prstGeom>
            <a:noFill/>
          </p:spPr>
          <p:txBody>
            <a:bodyPr wrap="square" rtlCol="0">
              <a:spAutoFit/>
            </a:bodyPr>
            <a:lstStyle/>
            <a:p>
              <a:pPr>
                <a:spcBef>
                  <a:spcPts val="1200"/>
                </a:spcBef>
                <a:spcAft>
                  <a:spcPts val="1200"/>
                </a:spcAft>
              </a:pPr>
              <a:r>
                <a:rPr lang="en-US" sz="2000" b="1" dirty="0">
                  <a:solidFill>
                    <a:schemeClr val="bg2"/>
                  </a:solidFill>
                  <a:latin typeface="Brandon Text Regular" panose="020B0503020203060203" pitchFamily="34" charset="0"/>
                </a:rPr>
                <a:t>Cover cuts with bandages and wear gloves for added protection (cuts are very vulnerable to infections).</a:t>
              </a:r>
            </a:p>
            <a:p>
              <a:pPr>
                <a:spcBef>
                  <a:spcPts val="1200"/>
                </a:spcBef>
                <a:spcAft>
                  <a:spcPts val="1200"/>
                </a:spcAft>
              </a:pPr>
              <a:r>
                <a:rPr lang="en-US" sz="2000" b="1" dirty="0">
                  <a:solidFill>
                    <a:schemeClr val="bg2"/>
                  </a:solidFill>
                  <a:latin typeface="Brandon Text Regular" panose="020B0503020203060203" pitchFamily="34" charset="0"/>
                </a:rPr>
                <a:t>Artificial nails and chipped nail polish have been associated with an increase in the number of bacteria on the fingernails. Be sure to clean the nails properly.</a:t>
              </a:r>
            </a:p>
            <a:p>
              <a:pPr>
                <a:spcBef>
                  <a:spcPts val="1200"/>
                </a:spcBef>
                <a:spcAft>
                  <a:spcPts val="1200"/>
                </a:spcAft>
              </a:pPr>
              <a:r>
                <a:rPr lang="en-US" sz="2000" b="1" dirty="0">
                  <a:solidFill>
                    <a:schemeClr val="bg2"/>
                  </a:solidFill>
                  <a:latin typeface="Brandon Text Regular" panose="020B0503020203060203" pitchFamily="34" charset="0"/>
                </a:rPr>
                <a:t>Keep your hands away from your eyes, nose or mouth.</a:t>
              </a:r>
            </a:p>
            <a:p>
              <a:pPr>
                <a:spcBef>
                  <a:spcPts val="1200"/>
                </a:spcBef>
                <a:spcAft>
                  <a:spcPts val="1200"/>
                </a:spcAft>
              </a:pPr>
              <a:r>
                <a:rPr lang="en-US" sz="2000" b="1" dirty="0">
                  <a:solidFill>
                    <a:schemeClr val="bg2"/>
                  </a:solidFill>
                  <a:latin typeface="Brandon Text Regular" panose="020B0503020203060203" pitchFamily="34" charset="0"/>
                </a:rPr>
                <a:t>Assume that contact with any human body fluids is infectious.</a:t>
              </a:r>
            </a:p>
            <a:p>
              <a:pPr>
                <a:spcBef>
                  <a:spcPts val="1200"/>
                </a:spcBef>
                <a:spcAft>
                  <a:spcPts val="1200"/>
                </a:spcAft>
              </a:pPr>
              <a:r>
                <a:rPr lang="en-US" sz="2000" b="1" dirty="0">
                  <a:solidFill>
                    <a:schemeClr val="bg2"/>
                  </a:solidFill>
                  <a:latin typeface="Brandon Text Regular" panose="020B0503020203060203" pitchFamily="34" charset="0"/>
                </a:rPr>
                <a:t>Liquid soap in disposable containers is best. If using reusable containers, they should be washed and dried before refilling. If using a bar of soap, be sure to set it on a rack that allows water to drain or use small bars that can be changed frequently.</a:t>
              </a:r>
            </a:p>
            <a:p>
              <a:pPr>
                <a:spcBef>
                  <a:spcPts val="1200"/>
                </a:spcBef>
                <a:spcAft>
                  <a:spcPts val="1200"/>
                </a:spcAft>
              </a:pPr>
              <a:r>
                <a:rPr lang="en-US" sz="2000" b="1" dirty="0">
                  <a:solidFill>
                    <a:schemeClr val="bg2"/>
                  </a:solidFill>
                  <a:latin typeface="Brandon Text Regular" panose="020B0503020203060203" pitchFamily="34" charset="0"/>
                </a:rPr>
                <a:t>If dry skin occurs, use a moisturizing lotion.</a:t>
              </a:r>
              <a:endParaRPr lang="en-US" sz="2000" dirty="0">
                <a:solidFill>
                  <a:schemeClr val="bg2"/>
                </a:solidFill>
                <a:latin typeface="Brandon Text Regular" panose="020B0503020203060203" pitchFamily="34" charset="0"/>
              </a:endParaRPr>
            </a:p>
          </p:txBody>
        </p:sp>
      </p:grpSp>
      <p:pic>
        <p:nvPicPr>
          <p:cNvPr id="4098" name="Picture 2" descr="Image result for hand washing vector">
            <a:extLst>
              <a:ext uri="{FF2B5EF4-FFF2-40B4-BE49-F238E27FC236}">
                <a16:creationId xmlns:a16="http://schemas.microsoft.com/office/drawing/2014/main" id="{0872FA45-CB3C-4BE8-B3AF-606D2B8ECA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1326" y="-10027"/>
            <a:ext cx="9336673" cy="10297027"/>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6">
            <a:hlinkClick r:id="" action="ppaction://media"/>
            <a:extLst>
              <a:ext uri="{FF2B5EF4-FFF2-40B4-BE49-F238E27FC236}">
                <a16:creationId xmlns:a16="http://schemas.microsoft.com/office/drawing/2014/main" id="{40FFB4F6-2D0E-412E-B900-EE68B51699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43263" y="1485900"/>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B7DF885E-F46B-47D7-94BB-63EA2FD96B9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9583400" y="693683"/>
            <a:ext cx="609600" cy="609600"/>
          </a:xfrm>
          <a:prstGeom prst="rect">
            <a:avLst/>
          </a:prstGeom>
        </p:spPr>
      </p:pic>
    </p:spTree>
    <p:extLst>
      <p:ext uri="{BB962C8B-B14F-4D97-AF65-F5344CB8AC3E}">
        <p14:creationId xmlns:p14="http://schemas.microsoft.com/office/powerpoint/2010/main" val="2931342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73" fill="hold"/>
                                        <p:tgtEl>
                                          <p:spTgt spid="2"/>
                                        </p:tgtEl>
                                      </p:cBhvr>
                                    </p:cmd>
                                  </p:childTnLst>
                                </p:cTn>
                              </p:par>
                            </p:childTnLst>
                          </p:cTn>
                        </p:par>
                        <p:par>
                          <p:cTn id="7" fill="hold">
                            <p:stCondLst>
                              <p:cond delay="44373"/>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2198" y="0"/>
            <a:ext cx="8963525"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612061" y="1333500"/>
              <a:ext cx="4982521" cy="3139321"/>
            </a:xfrm>
            <a:prstGeom prst="rect">
              <a:avLst/>
            </a:prstGeom>
            <a:noFill/>
          </p:spPr>
          <p:txBody>
            <a:bodyPr wrap="square" rtlCol="0">
              <a:spAutoFit/>
            </a:bodyPr>
            <a:lstStyle/>
            <a:p>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Antibacterial Soap or Hand Sanitizer</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21323" y="4838700"/>
              <a:ext cx="5176679" cy="4708981"/>
            </a:xfrm>
            <a:prstGeom prst="rect">
              <a:avLst/>
            </a:prstGeom>
            <a:noFill/>
          </p:spPr>
          <p:txBody>
            <a:bodyPr wrap="square" rtlCol="0">
              <a:spAutoFit/>
            </a:bodyPr>
            <a:lstStyle/>
            <a:p>
              <a:pPr>
                <a:spcBef>
                  <a:spcPts val="1200"/>
                </a:spcBef>
                <a:spcAft>
                  <a:spcPts val="1200"/>
                </a:spcAft>
              </a:pPr>
              <a:r>
                <a:rPr lang="en-US" sz="2800" b="1" dirty="0">
                  <a:solidFill>
                    <a:schemeClr val="bg2"/>
                  </a:solidFill>
                  <a:latin typeface="Brandon Text Regular" panose="020B0503020203060203" pitchFamily="34" charset="0"/>
                </a:rPr>
                <a:t>If soap and water are not readily available, use a hand sanitizer that contains at least 60% alcohol. Cover all surfaces of your hands and rub them together until they feel dry.</a:t>
              </a:r>
            </a:p>
            <a:p>
              <a:pPr>
                <a:spcBef>
                  <a:spcPts val="1200"/>
                </a:spcBef>
                <a:spcAft>
                  <a:spcPts val="1200"/>
                </a:spcAft>
              </a:pPr>
              <a:r>
                <a:rPr lang="en-US" sz="2800" b="1" dirty="0">
                  <a:solidFill>
                    <a:schemeClr val="bg2"/>
                  </a:solidFill>
                  <a:latin typeface="Brandon Text Regular" panose="020B0503020203060203" pitchFamily="34" charset="0"/>
                </a:rPr>
                <a:t>Avoid touching your eyes, nose, and mouth with unwashed hands. Once contaminated, hands can transfer the virus to your eyes, nose or mouth. From there, the virus can enter your body and can make you sick.</a:t>
              </a:r>
              <a:endParaRPr lang="en-US" sz="2800" dirty="0">
                <a:solidFill>
                  <a:schemeClr val="bg2"/>
                </a:solidFill>
                <a:latin typeface="Brandon Text Regular" panose="020B0503020203060203" pitchFamily="34" charset="0"/>
              </a:endParaRPr>
            </a:p>
          </p:txBody>
        </p:sp>
      </p:grpSp>
      <p:pic>
        <p:nvPicPr>
          <p:cNvPr id="3074" name="Picture 2" descr="Image result for hand washing vector">
            <a:extLst>
              <a:ext uri="{FF2B5EF4-FFF2-40B4-BE49-F238E27FC236}">
                <a16:creationId xmlns:a16="http://schemas.microsoft.com/office/drawing/2014/main" id="{56274A7C-A1DA-4B5F-A6D8-19CDF4B119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9294" y="-1"/>
            <a:ext cx="9348705" cy="10287001"/>
          </a:xfrm>
          <a:prstGeom prst="rect">
            <a:avLst/>
          </a:prstGeom>
          <a:noFill/>
          <a:extLst>
            <a:ext uri="{909E8E84-426E-40DD-AFC4-6F175D3DCCD1}">
              <a14:hiddenFill xmlns:a14="http://schemas.microsoft.com/office/drawing/2010/main">
                <a:solidFill>
                  <a:srgbClr val="FFFFFF"/>
                </a:solidFill>
              </a14:hiddenFill>
            </a:ext>
          </a:extLst>
        </p:spPr>
      </p:pic>
      <p:pic>
        <p:nvPicPr>
          <p:cNvPr id="2" name="Slide 7">
            <a:hlinkClick r:id="" action="ppaction://media"/>
            <a:extLst>
              <a:ext uri="{FF2B5EF4-FFF2-40B4-BE49-F238E27FC236}">
                <a16:creationId xmlns:a16="http://schemas.microsoft.com/office/drawing/2014/main" id="{EB5A6F35-E901-4C61-B8C3-BB7198509D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08200" y="728663"/>
            <a:ext cx="609600" cy="609600"/>
          </a:xfrm>
          <a:prstGeom prst="rect">
            <a:avLst/>
          </a:prstGeom>
        </p:spPr>
      </p:pic>
      <p:pic>
        <p:nvPicPr>
          <p:cNvPr id="3" name="Light Notification3 DING">
            <a:hlinkClick r:id="" action="ppaction://media"/>
            <a:extLst>
              <a:ext uri="{FF2B5EF4-FFF2-40B4-BE49-F238E27FC236}">
                <a16:creationId xmlns:a16="http://schemas.microsoft.com/office/drawing/2014/main" id="{8B3981DC-77A1-4303-9F63-3D043F9B7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0193000" y="1333500"/>
            <a:ext cx="609600" cy="609600"/>
          </a:xfrm>
          <a:prstGeom prst="rect">
            <a:avLst/>
          </a:prstGeom>
        </p:spPr>
      </p:pic>
    </p:spTree>
    <p:extLst>
      <p:ext uri="{BB962C8B-B14F-4D97-AF65-F5344CB8AC3E}">
        <p14:creationId xmlns:p14="http://schemas.microsoft.com/office/powerpoint/2010/main" val="3008020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970" fill="hold"/>
                                        <p:tgtEl>
                                          <p:spTgt spid="2"/>
                                        </p:tgtEl>
                                      </p:cBhvr>
                                    </p:cmd>
                                  </p:childTnLst>
                                </p:cTn>
                              </p:par>
                            </p:childTnLst>
                          </p:cTn>
                        </p:par>
                        <p:par>
                          <p:cTn id="7" fill="hold">
                            <p:stCondLst>
                              <p:cond delay="131970"/>
                            </p:stCondLst>
                            <p:childTnLst>
                              <p:par>
                                <p:cTn id="8" presetID="1" presetClass="mediacall" presetSubtype="0" fill="hold" nodeType="afterEffect">
                                  <p:stCondLst>
                                    <p:cond delay="0"/>
                                  </p:stCondLst>
                                  <p:childTnLst>
                                    <p:cmd type="call" cmd="playFrom(0.0)">
                                      <p:cBhvr>
                                        <p:cTn id="9" dur="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1900</Words>
  <Application>Microsoft Office PowerPoint</Application>
  <PresentationFormat>Personalizado</PresentationFormat>
  <Paragraphs>100</Paragraphs>
  <Slides>7</Slides>
  <Notes>7</Notes>
  <HiddenSlides>0</HiddenSlides>
  <MMClips>12</MMClips>
  <ScaleCrop>false</ScaleCrop>
  <HeadingPairs>
    <vt:vector size="6" baseType="variant">
      <vt:variant>
        <vt:lpstr>Fuentes usadas</vt:lpstr>
      </vt:variant>
      <vt:variant>
        <vt:i4>6</vt:i4>
      </vt:variant>
      <vt:variant>
        <vt:lpstr>Tema</vt:lpstr>
      </vt:variant>
      <vt:variant>
        <vt:i4>4</vt:i4>
      </vt:variant>
      <vt:variant>
        <vt:lpstr>Títulos de diapositiva</vt:lpstr>
      </vt:variant>
      <vt:variant>
        <vt:i4>7</vt:i4>
      </vt:variant>
    </vt:vector>
  </HeadingPairs>
  <TitlesOfParts>
    <vt:vector size="17" baseType="lpstr">
      <vt:lpstr>Arial</vt:lpstr>
      <vt:lpstr>Brandon Text Regular</vt:lpstr>
      <vt:lpstr>Calibri</vt:lpstr>
      <vt:lpstr>Proxima Nova Alt Rg</vt:lpstr>
      <vt:lpstr>Roboto</vt:lpstr>
      <vt:lpstr>Roboto Condensed</vt:lpstr>
      <vt:lpstr>GENARAL LAYOUTS</vt:lpstr>
      <vt:lpstr>TEAM SLIDES</vt:lpstr>
      <vt:lpstr>SLIDES WITH IMAGES</vt:lpstr>
      <vt:lpstr>PORTFOLIO</vt:lpstr>
      <vt:lpstr>Presentación de PowerPoint</vt:lpstr>
      <vt:lpstr>HOW TO WASH YOUR HANDS</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tobin</dc:creator>
  <cp:lastModifiedBy>Ana Boylan</cp:lastModifiedBy>
  <cp:revision>3</cp:revision>
  <dcterms:created xsi:type="dcterms:W3CDTF">2020-03-24T22:34:36Z</dcterms:created>
  <dcterms:modified xsi:type="dcterms:W3CDTF">2020-03-27T23:05:05Z</dcterms:modified>
</cp:coreProperties>
</file>