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22" r:id="rId7"/>
    <p:sldId id="617" r:id="rId8"/>
    <p:sldId id="618" r:id="rId9"/>
    <p:sldId id="619" r:id="rId10"/>
    <p:sldId id="620" r:id="rId11"/>
    <p:sldId id="621"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464A"/>
    <a:srgbClr val="FA830F"/>
    <a:srgbClr val="FF9900"/>
    <a:srgbClr val="FB2A2F"/>
    <a:srgbClr val="64D4EA"/>
    <a:srgbClr val="4CCCE6"/>
    <a:srgbClr val="6CD5EA"/>
    <a:srgbClr val="2BC3E1"/>
    <a:srgbClr val="57CFE7"/>
    <a:srgbClr val="AAC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4747" autoAdjust="0"/>
  </p:normalViewPr>
  <p:slideViewPr>
    <p:cSldViewPr>
      <p:cViewPr varScale="1">
        <p:scale>
          <a:sx n="31" d="100"/>
          <a:sy n="31" d="100"/>
        </p:scale>
        <p:origin x="1998" y="13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D8ABDDD1-0350-46ED-951D-AE0E72AF49AD}"/>
    <pc:docChg chg="modSld">
      <pc:chgData name="Edwin Landivar" userId="ae2ac59f40d9f62d" providerId="LiveId" clId="{D8ABDDD1-0350-46ED-951D-AE0E72AF49AD}" dt="2020-03-27T22:51:14.195" v="48"/>
      <pc:docMkLst>
        <pc:docMk/>
      </pc:docMkLst>
      <pc:sldChg chg="addSp modSp modAnim">
        <pc:chgData name="Edwin Landivar" userId="ae2ac59f40d9f62d" providerId="LiveId" clId="{D8ABDDD1-0350-46ED-951D-AE0E72AF49AD}" dt="2020-03-27T22:48:19.451" v="6"/>
        <pc:sldMkLst>
          <pc:docMk/>
          <pc:sldMk cId="3378895467" sldId="606"/>
        </pc:sldMkLst>
        <pc:picChg chg="add mod">
          <ac:chgData name="Edwin Landivar" userId="ae2ac59f40d9f62d" providerId="LiveId" clId="{D8ABDDD1-0350-46ED-951D-AE0E72AF49AD}" dt="2020-03-27T22:48:06.979" v="0"/>
          <ac:picMkLst>
            <pc:docMk/>
            <pc:sldMk cId="3378895467" sldId="606"/>
            <ac:picMk id="2" creationId="{3A9066B0-E81C-4543-B721-FA42D9C0C7C4}"/>
          </ac:picMkLst>
        </pc:picChg>
        <pc:picChg chg="add mod">
          <ac:chgData name="Edwin Landivar" userId="ae2ac59f40d9f62d" providerId="LiveId" clId="{D8ABDDD1-0350-46ED-951D-AE0E72AF49AD}" dt="2020-03-27T22:48:15.934" v="4" actId="1076"/>
          <ac:picMkLst>
            <pc:docMk/>
            <pc:sldMk cId="3378895467" sldId="606"/>
            <ac:picMk id="4" creationId="{63D47C4A-BF7C-4030-8CAA-8AA0E29F8705}"/>
          </ac:picMkLst>
        </pc:picChg>
      </pc:sldChg>
      <pc:sldChg chg="addSp modSp modAnim">
        <pc:chgData name="Edwin Landivar" userId="ae2ac59f40d9f62d" providerId="LiveId" clId="{D8ABDDD1-0350-46ED-951D-AE0E72AF49AD}" dt="2020-03-27T22:49:26.226" v="20"/>
        <pc:sldMkLst>
          <pc:docMk/>
          <pc:sldMk cId="1423469414" sldId="617"/>
        </pc:sldMkLst>
        <pc:picChg chg="add mod">
          <ac:chgData name="Edwin Landivar" userId="ae2ac59f40d9f62d" providerId="LiveId" clId="{D8ABDDD1-0350-46ED-951D-AE0E72AF49AD}" dt="2020-03-27T22:49:08.729" v="14"/>
          <ac:picMkLst>
            <pc:docMk/>
            <pc:sldMk cId="1423469414" sldId="617"/>
            <ac:picMk id="2" creationId="{EB0C41CC-8AC6-48E8-94E2-9467AB7FA26B}"/>
          </ac:picMkLst>
        </pc:picChg>
        <pc:picChg chg="add mod">
          <ac:chgData name="Edwin Landivar" userId="ae2ac59f40d9f62d" providerId="LiveId" clId="{D8ABDDD1-0350-46ED-951D-AE0E72AF49AD}" dt="2020-03-27T22:49:23.396" v="18" actId="1076"/>
          <ac:picMkLst>
            <pc:docMk/>
            <pc:sldMk cId="1423469414" sldId="617"/>
            <ac:picMk id="3" creationId="{331AC608-F0C0-4B5A-BEB1-8ADA0476AD95}"/>
          </ac:picMkLst>
        </pc:picChg>
      </pc:sldChg>
      <pc:sldChg chg="addSp modSp modAnim">
        <pc:chgData name="Edwin Landivar" userId="ae2ac59f40d9f62d" providerId="LiveId" clId="{D8ABDDD1-0350-46ED-951D-AE0E72AF49AD}" dt="2020-03-27T22:49:51.739" v="27"/>
        <pc:sldMkLst>
          <pc:docMk/>
          <pc:sldMk cId="3113285195" sldId="618"/>
        </pc:sldMkLst>
        <pc:picChg chg="add mod">
          <ac:chgData name="Edwin Landivar" userId="ae2ac59f40d9f62d" providerId="LiveId" clId="{D8ABDDD1-0350-46ED-951D-AE0E72AF49AD}" dt="2020-03-27T22:49:36.496" v="21"/>
          <ac:picMkLst>
            <pc:docMk/>
            <pc:sldMk cId="3113285195" sldId="618"/>
            <ac:picMk id="2" creationId="{0FBE7192-84C0-486A-BC81-4F4B3127DB62}"/>
          </ac:picMkLst>
        </pc:picChg>
        <pc:picChg chg="add mod">
          <ac:chgData name="Edwin Landivar" userId="ae2ac59f40d9f62d" providerId="LiveId" clId="{D8ABDDD1-0350-46ED-951D-AE0E72AF49AD}" dt="2020-03-27T22:49:48.723" v="25" actId="1076"/>
          <ac:picMkLst>
            <pc:docMk/>
            <pc:sldMk cId="3113285195" sldId="618"/>
            <ac:picMk id="3" creationId="{63244C3B-8D1C-4DFE-8F77-49EAA77A464F}"/>
          </ac:picMkLst>
        </pc:picChg>
      </pc:sldChg>
      <pc:sldChg chg="addSp modSp modAnim">
        <pc:chgData name="Edwin Landivar" userId="ae2ac59f40d9f62d" providerId="LiveId" clId="{D8ABDDD1-0350-46ED-951D-AE0E72AF49AD}" dt="2020-03-27T22:50:18.762" v="34"/>
        <pc:sldMkLst>
          <pc:docMk/>
          <pc:sldMk cId="2018946340" sldId="619"/>
        </pc:sldMkLst>
        <pc:picChg chg="add mod">
          <ac:chgData name="Edwin Landivar" userId="ae2ac59f40d9f62d" providerId="LiveId" clId="{D8ABDDD1-0350-46ED-951D-AE0E72AF49AD}" dt="2020-03-27T22:50:01.985" v="28"/>
          <ac:picMkLst>
            <pc:docMk/>
            <pc:sldMk cId="2018946340" sldId="619"/>
            <ac:picMk id="2" creationId="{7EB3BA71-82E4-49BC-8343-E05A38218916}"/>
          </ac:picMkLst>
        </pc:picChg>
        <pc:picChg chg="add mod">
          <ac:chgData name="Edwin Landivar" userId="ae2ac59f40d9f62d" providerId="LiveId" clId="{D8ABDDD1-0350-46ED-951D-AE0E72AF49AD}" dt="2020-03-27T22:50:15.691" v="32" actId="1076"/>
          <ac:picMkLst>
            <pc:docMk/>
            <pc:sldMk cId="2018946340" sldId="619"/>
            <ac:picMk id="3" creationId="{C8DEB908-B77A-444A-8FBE-AB50C7532928}"/>
          </ac:picMkLst>
        </pc:picChg>
      </pc:sldChg>
      <pc:sldChg chg="addSp modSp modAnim">
        <pc:chgData name="Edwin Landivar" userId="ae2ac59f40d9f62d" providerId="LiveId" clId="{D8ABDDD1-0350-46ED-951D-AE0E72AF49AD}" dt="2020-03-27T22:50:48.706" v="41"/>
        <pc:sldMkLst>
          <pc:docMk/>
          <pc:sldMk cId="506670476" sldId="620"/>
        </pc:sldMkLst>
        <pc:picChg chg="add mod">
          <ac:chgData name="Edwin Landivar" userId="ae2ac59f40d9f62d" providerId="LiveId" clId="{D8ABDDD1-0350-46ED-951D-AE0E72AF49AD}" dt="2020-03-27T22:50:27.763" v="35"/>
          <ac:picMkLst>
            <pc:docMk/>
            <pc:sldMk cId="506670476" sldId="620"/>
            <ac:picMk id="2" creationId="{D4AC98A7-FE39-48E3-994A-1B36D8862E74}"/>
          </ac:picMkLst>
        </pc:picChg>
        <pc:picChg chg="add mod">
          <ac:chgData name="Edwin Landivar" userId="ae2ac59f40d9f62d" providerId="LiveId" clId="{D8ABDDD1-0350-46ED-951D-AE0E72AF49AD}" dt="2020-03-27T22:50:43.244" v="39" actId="1076"/>
          <ac:picMkLst>
            <pc:docMk/>
            <pc:sldMk cId="506670476" sldId="620"/>
            <ac:picMk id="3" creationId="{2F1CCF89-9EA8-4938-98EB-9CBE221C5C69}"/>
          </ac:picMkLst>
        </pc:picChg>
      </pc:sldChg>
      <pc:sldChg chg="addSp modSp modAnim">
        <pc:chgData name="Edwin Landivar" userId="ae2ac59f40d9f62d" providerId="LiveId" clId="{D8ABDDD1-0350-46ED-951D-AE0E72AF49AD}" dt="2020-03-27T22:51:14.195" v="48"/>
        <pc:sldMkLst>
          <pc:docMk/>
          <pc:sldMk cId="3317323042" sldId="621"/>
        </pc:sldMkLst>
        <pc:picChg chg="add mod">
          <ac:chgData name="Edwin Landivar" userId="ae2ac59f40d9f62d" providerId="LiveId" clId="{D8ABDDD1-0350-46ED-951D-AE0E72AF49AD}" dt="2020-03-27T22:50:58.014" v="42"/>
          <ac:picMkLst>
            <pc:docMk/>
            <pc:sldMk cId="3317323042" sldId="621"/>
            <ac:picMk id="2" creationId="{C3DF26AE-8B6A-44D4-8EC8-9E2AACE0DC96}"/>
          </ac:picMkLst>
        </pc:picChg>
        <pc:picChg chg="add mod">
          <ac:chgData name="Edwin Landivar" userId="ae2ac59f40d9f62d" providerId="LiveId" clId="{D8ABDDD1-0350-46ED-951D-AE0E72AF49AD}" dt="2020-03-27T22:51:10.588" v="46" actId="1076"/>
          <ac:picMkLst>
            <pc:docMk/>
            <pc:sldMk cId="3317323042" sldId="621"/>
            <ac:picMk id="3" creationId="{9505EA26-6A28-455F-A4A7-8943544C1524}"/>
          </ac:picMkLst>
        </pc:picChg>
      </pc:sldChg>
      <pc:sldChg chg="addSp modSp modAnim">
        <pc:chgData name="Edwin Landivar" userId="ae2ac59f40d9f62d" providerId="LiveId" clId="{D8ABDDD1-0350-46ED-951D-AE0E72AF49AD}" dt="2020-03-27T22:48:49.802" v="13"/>
        <pc:sldMkLst>
          <pc:docMk/>
          <pc:sldMk cId="2977910252" sldId="622"/>
        </pc:sldMkLst>
        <pc:picChg chg="add mod">
          <ac:chgData name="Edwin Landivar" userId="ae2ac59f40d9f62d" providerId="LiveId" clId="{D8ABDDD1-0350-46ED-951D-AE0E72AF49AD}" dt="2020-03-27T22:48:30.027" v="7"/>
          <ac:picMkLst>
            <pc:docMk/>
            <pc:sldMk cId="2977910252" sldId="622"/>
            <ac:picMk id="2" creationId="{826CC6B5-E7CE-4A56-8A9C-E4BF948034F5}"/>
          </ac:picMkLst>
        </pc:picChg>
        <pc:picChg chg="add mod">
          <ac:chgData name="Edwin Landivar" userId="ae2ac59f40d9f62d" providerId="LiveId" clId="{D8ABDDD1-0350-46ED-951D-AE0E72AF49AD}" dt="2020-03-27T22:48:45.797" v="11" actId="1076"/>
          <ac:picMkLst>
            <pc:docMk/>
            <pc:sldMk cId="2977910252" sldId="622"/>
            <ac:picMk id="3" creationId="{A7C17FB3-751E-41B8-955A-5DE999159C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27.03.2020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‹Nº›</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flu/about/disease/spread.htm" TargetMode="External"/><Relationship Id="rId7" Type="http://schemas.openxmlformats.org/officeDocument/2006/relationships/hyperlink" Target="https://www.cdc.gov/coronavirus/2019-ncov/prepare/children-faq.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ahealth.sa.gov.au/wps/wcm/connect/public+content/sa+health+internet/health+topics/health+conditions+prevention+and+treatment/infectious+diseases/common+cold/common+cold+-+including+symptoms+treatment+and+prevention" TargetMode="External"/><Relationship Id="rId5" Type="http://schemas.openxmlformats.org/officeDocument/2006/relationships/hyperlink" Target="https://annals.org/aim/fullarticle/2762808/incubation-period-coronavirus-disease-2019-covid-19-from-publicly-reported" TargetMode="External"/><Relationship Id="rId4" Type="http://schemas.openxmlformats.org/officeDocument/2006/relationships/hyperlink" Target="https://www.who.int/news-room/q-a-detail/q-a-coronavirus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dicalnewstoday.com/articles/15163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who.int/docs/default-source/coronaviruse/situation-reports/20200306-sitrep-46-covid-19.pdf?sfvrsn=96b04adf_2" TargetMode="External"/><Relationship Id="rId4" Type="http://schemas.openxmlformats.org/officeDocument/2006/relationships/hyperlink" Target="https://apps.who.int/iris/bitstream/handle/10665/331446/WHO-2019-nCoV-clinical-2020.4-eng.pdf?sequence=1&amp;isAllowed=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ho.int/news-room/q-a-detail/q-a-coronavirus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who.int/docs/default-source/coronaviruse/situation-reports/20200306-sitrep-46-covid-19.pdf?sfvrsn=96b04adf_2" TargetMode="External"/><Relationship Id="rId4" Type="http://schemas.openxmlformats.org/officeDocument/2006/relationships/hyperlink" Target="https://www.cdc.gov/flu/about/disease/spread.ht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flu/treatment/index.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flu/prevent/prevention.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bg1"/>
                </a:solidFill>
                <a:latin typeface="+mn-lt"/>
                <a:ea typeface="+mn-ea"/>
                <a:cs typeface="+mn-cs"/>
              </a:rPr>
              <a:t>CORONOVIRUS VS FLU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COVID-19 and the flu can cause similar symptoms. However, there are several differences between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novel strain of coronavirus (SARS-CoV-2) causes coronavirus disease 19 (COVID-19).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Both COVID-19 and the flu are respiratory illnesses that spread from person to person. This training will discuss the differences between COVID-19 and the flu.</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Both COVID-19 and the flu are viral infections.</a:t>
            </a:r>
          </a:p>
          <a:p>
            <a:r>
              <a:rPr lang="en-US" sz="1200" b="0" i="0" kern="1200" dirty="0">
                <a:solidFill>
                  <a:schemeClr val="tx1"/>
                </a:solidFill>
                <a:effectLst/>
                <a:latin typeface="+mn-lt"/>
                <a:ea typeface="+mn-ea"/>
                <a:cs typeface="+mn-cs"/>
              </a:rPr>
              <a:t>Viruses are tiny microbes that survive by invading other living cells. These cells become host cells to the virus, which multiplies inside of them. They can then spread to new cells around the body.</a:t>
            </a:r>
          </a:p>
          <a:p>
            <a:r>
              <a:rPr lang="en-US" sz="1200" b="0" i="0" kern="1200" dirty="0">
                <a:solidFill>
                  <a:schemeClr val="tx1"/>
                </a:solidFill>
                <a:effectLst/>
                <a:latin typeface="+mn-lt"/>
                <a:ea typeface="+mn-ea"/>
                <a:cs typeface="+mn-cs"/>
              </a:rPr>
              <a:t>Coronaviruses are a family of viruses that cause respiratory infections. The SARS-CoV-2 causes the infection that leads to COVID-19.</a:t>
            </a:r>
          </a:p>
          <a:p>
            <a:r>
              <a:rPr lang="en-US" sz="1200" b="0" i="0" kern="1200" dirty="0">
                <a:solidFill>
                  <a:schemeClr val="tx1"/>
                </a:solidFill>
                <a:effectLst/>
                <a:latin typeface="+mn-lt"/>
                <a:ea typeface="+mn-ea"/>
                <a:cs typeface="+mn-cs"/>
              </a:rPr>
              <a:t>There are two types of viruses that cause the flu — influenza A and B. There are also several subtypes of influenza A. Any of these viruses can cause the flu.</a:t>
            </a: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186853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Proxima Nova"/>
              </a:rPr>
              <a:t>The symptoms of the flu and COVID-19 have some differences.</a:t>
            </a:r>
          </a:p>
          <a:p>
            <a:pPr algn="l"/>
            <a:r>
              <a:rPr lang="en-US" b="0" i="0" dirty="0">
                <a:solidFill>
                  <a:srgbClr val="231F20"/>
                </a:solidFill>
                <a:effectLst/>
                <a:latin typeface="Proxima Nova"/>
              </a:rPr>
              <a:t>People who have the flu will typically experience symptoms within </a:t>
            </a:r>
            <a:r>
              <a:rPr lang="en-US" b="0" i="0" u="none" strike="noStrike" dirty="0">
                <a:solidFill>
                  <a:srgbClr val="05A2D3"/>
                </a:solidFill>
                <a:effectLst/>
                <a:latin typeface="Proxima Nova"/>
                <a:hlinkClick r:id="rId3">
                  <a:extLst>
                    <a:ext uri="{A12FA001-AC4F-418D-AE19-62706E023703}">
                      <ahyp:hlinkClr xmlns:ahyp="http://schemas.microsoft.com/office/drawing/2018/hyperlinkcolor" val="tx"/>
                    </a:ext>
                  </a:extLst>
                </a:hlinkClick>
              </a:rPr>
              <a:t>1–4 days</a:t>
            </a:r>
            <a:r>
              <a:rPr lang="en-US" b="0" i="0" dirty="0">
                <a:solidFill>
                  <a:srgbClr val="231F20"/>
                </a:solidFill>
                <a:effectLst/>
                <a:latin typeface="Proxima Nova"/>
              </a:rPr>
              <a:t>. The symptoms for COVID-19 can develop between </a:t>
            </a:r>
            <a:r>
              <a:rPr lang="en-US" b="0" i="0" u="none" strike="noStrike" dirty="0">
                <a:solidFill>
                  <a:srgbClr val="05A2D3"/>
                </a:solidFill>
                <a:effectLst/>
                <a:latin typeface="Proxima Nova"/>
                <a:hlinkClick r:id="rId4">
                  <a:extLst>
                    <a:ext uri="{A12FA001-AC4F-418D-AE19-62706E023703}">
                      <ahyp:hlinkClr xmlns:ahyp="http://schemas.microsoft.com/office/drawing/2018/hyperlinkcolor" val="tx"/>
                    </a:ext>
                  </a:extLst>
                </a:hlinkClick>
              </a:rPr>
              <a:t>1–14 days</a:t>
            </a:r>
            <a:r>
              <a:rPr lang="en-US" b="0" i="0" dirty="0">
                <a:solidFill>
                  <a:srgbClr val="231F20"/>
                </a:solidFill>
                <a:effectLst/>
                <a:latin typeface="Proxima Nova"/>
              </a:rPr>
              <a:t>. However, according to 2020 research, the median incubation period for COVID-19 is </a:t>
            </a:r>
            <a:r>
              <a:rPr lang="en-US" b="0" i="0" u="none" strike="noStrike" dirty="0">
                <a:solidFill>
                  <a:srgbClr val="05A2D3"/>
                </a:solidFill>
                <a:effectLst/>
                <a:latin typeface="Proxima Nova"/>
                <a:hlinkClick r:id="rId5">
                  <a:extLst>
                    <a:ext uri="{A12FA001-AC4F-418D-AE19-62706E023703}">
                      <ahyp:hlinkClr xmlns:ahyp="http://schemas.microsoft.com/office/drawing/2018/hyperlinkcolor" val="tx"/>
                    </a:ext>
                  </a:extLst>
                </a:hlinkClick>
              </a:rPr>
              <a:t>5.1 days</a:t>
            </a:r>
            <a:r>
              <a:rPr lang="en-US" b="0" i="0" dirty="0">
                <a:solidFill>
                  <a:srgbClr val="231F20"/>
                </a:solidFill>
                <a:effectLst/>
                <a:latin typeface="Proxima Nova"/>
              </a:rPr>
              <a:t>.</a:t>
            </a:r>
            <a:br>
              <a:rPr lang="en-US" b="0" i="0" dirty="0">
                <a:solidFill>
                  <a:srgbClr val="231F20"/>
                </a:solidFill>
                <a:effectLst/>
                <a:latin typeface="Proxima Nova"/>
              </a:rPr>
            </a:br>
            <a:br>
              <a:rPr lang="en-US" b="0" i="0" dirty="0">
                <a:solidFill>
                  <a:srgbClr val="231F20"/>
                </a:solidFill>
                <a:effectLst/>
                <a:latin typeface="Proxima Nova"/>
              </a:rPr>
            </a:br>
            <a:r>
              <a:rPr lang="en-US" b="0" i="0" dirty="0">
                <a:solidFill>
                  <a:srgbClr val="231F20"/>
                </a:solidFill>
                <a:effectLst/>
                <a:latin typeface="Proxima Nova"/>
              </a:rPr>
              <a:t>As a point of comparison, the incubation period for a cold is </a:t>
            </a:r>
            <a:r>
              <a:rPr lang="en-US" b="0" i="0" u="none" strike="noStrike" dirty="0">
                <a:solidFill>
                  <a:srgbClr val="05A2D3"/>
                </a:solidFill>
                <a:effectLst/>
                <a:latin typeface="Proxima Nova"/>
                <a:hlinkClick r:id="rId6">
                  <a:extLst>
                    <a:ext uri="{A12FA001-AC4F-418D-AE19-62706E023703}">
                      <ahyp:hlinkClr xmlns:ahyp="http://schemas.microsoft.com/office/drawing/2018/hyperlinkcolor" val="tx"/>
                    </a:ext>
                  </a:extLst>
                </a:hlinkClick>
              </a:rPr>
              <a:t>1–3 days</a:t>
            </a:r>
            <a:r>
              <a:rPr lang="en-US" b="0" i="0" dirty="0">
                <a:solidFill>
                  <a:srgbClr val="231F20"/>
                </a:solidFill>
                <a:effectLst/>
                <a:latin typeface="Proxima Nova"/>
              </a:rPr>
              <a:t>.</a:t>
            </a:r>
          </a:p>
          <a:p>
            <a:pPr algn="l"/>
            <a:r>
              <a:rPr lang="en-US" b="0" i="0" dirty="0">
                <a:solidFill>
                  <a:srgbClr val="231F20"/>
                </a:solidFill>
                <a:effectLst/>
                <a:latin typeface="Proxima Nova"/>
              </a:rPr>
              <a:t>The symptoms of COVID-19 are similar in both children and adults. However, according to the </a:t>
            </a:r>
            <a:r>
              <a:rPr lang="en-US" b="0" i="0" u="none" strike="noStrike" dirty="0">
                <a:solidFill>
                  <a:srgbClr val="05A2D3"/>
                </a:solidFill>
                <a:effectLst/>
                <a:latin typeface="Proxima Nova"/>
                <a:hlinkClick r:id="rId7">
                  <a:extLst>
                    <a:ext uri="{A12FA001-AC4F-418D-AE19-62706E023703}">
                      <ahyp:hlinkClr xmlns:ahyp="http://schemas.microsoft.com/office/drawing/2018/hyperlinkcolor" val="tx"/>
                    </a:ext>
                  </a:extLst>
                </a:hlinkClick>
              </a:rPr>
              <a:t>Centers for Disease Control and Prevention (CDC)</a:t>
            </a:r>
            <a:r>
              <a:rPr lang="en-US" b="0" i="0" dirty="0">
                <a:solidFill>
                  <a:srgbClr val="231F20"/>
                </a:solidFill>
                <a:effectLst/>
                <a:latin typeface="Proxima Nova"/>
              </a:rPr>
              <a:t>, children typically present with fever and mild, cold-like symptoms, such as a runny nose and a cough.</a:t>
            </a:r>
          </a:p>
          <a:p>
            <a:pPr algn="l"/>
            <a:r>
              <a:rPr lang="en-US" b="0" i="0" dirty="0">
                <a:solidFill>
                  <a:srgbClr val="231F20"/>
                </a:solidFill>
                <a:effectLst/>
                <a:latin typeface="Proxima Nova"/>
              </a:rPr>
              <a:t>The following table outlines the symptoms of COVID-19, the flu, and a </a:t>
            </a:r>
            <a:r>
              <a:rPr lang="en-US" b="0" i="0" dirty="0" err="1">
                <a:solidFill>
                  <a:srgbClr val="231F20"/>
                </a:solidFill>
                <a:effectLst/>
                <a:latin typeface="Proxima Nova"/>
              </a:rPr>
              <a:t>cold.T</a:t>
            </a:r>
            <a:endParaRPr lang="en-US" b="0" i="0" dirty="0">
              <a:solidFill>
                <a:srgbClr val="231F20"/>
              </a:solidFill>
              <a:effectLst/>
              <a:latin typeface="Proxima Nova"/>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186312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Proxima Nova"/>
              </a:rPr>
              <a:t>The symptoms of COVID-19 and flu can range from mild to severe. Both can also cause </a:t>
            </a:r>
            <a:r>
              <a:rPr lang="en-US" b="0" i="0" u="none" strike="noStrike" dirty="0">
                <a:solidFill>
                  <a:srgbClr val="05A2D3"/>
                </a:solidFill>
                <a:effectLst/>
                <a:latin typeface="Proxima Nova"/>
                <a:hlinkClick r:id="rId3">
                  <a:extLst>
                    <a:ext uri="{A12FA001-AC4F-418D-AE19-62706E023703}">
                      <ahyp:hlinkClr xmlns:ahyp="http://schemas.microsoft.com/office/drawing/2018/hyperlinkcolor" val="tx"/>
                    </a:ext>
                  </a:extLst>
                </a:hlinkClick>
              </a:rPr>
              <a:t>pneumonia</a:t>
            </a:r>
            <a:r>
              <a:rPr lang="en-US" b="0" i="0" dirty="0">
                <a:solidFill>
                  <a:srgbClr val="231F20"/>
                </a:solidFill>
                <a:effectLst/>
                <a:latin typeface="Proxima Nova"/>
              </a:rPr>
              <a:t>.</a:t>
            </a:r>
          </a:p>
          <a:p>
            <a:pPr algn="l"/>
            <a:r>
              <a:rPr lang="en-US" b="0" i="0" dirty="0">
                <a:solidFill>
                  <a:srgbClr val="231F20"/>
                </a:solidFill>
                <a:effectLst/>
                <a:latin typeface="Proxima Nova"/>
              </a:rPr>
              <a:t>It is important to note that the </a:t>
            </a:r>
            <a:r>
              <a:rPr lang="en-US" b="0" i="0" u="none" strike="noStrike" dirty="0">
                <a:solidFill>
                  <a:srgbClr val="05A2D3"/>
                </a:solidFill>
                <a:effectLst/>
                <a:latin typeface="Proxima Nova"/>
                <a:hlinkClick r:id="rId4">
                  <a:extLst>
                    <a:ext uri="{A12FA001-AC4F-418D-AE19-62706E023703}">
                      <ahyp:hlinkClr xmlns:ahyp="http://schemas.microsoft.com/office/drawing/2018/hyperlinkcolor" val="tx"/>
                    </a:ext>
                  </a:extLst>
                </a:hlinkClick>
              </a:rPr>
              <a:t>World Health Organization (WHO)</a:t>
            </a:r>
            <a:r>
              <a:rPr lang="en-US" b="0" i="0" dirty="0">
                <a:solidFill>
                  <a:srgbClr val="231F20"/>
                </a:solidFill>
                <a:effectLst/>
                <a:latin typeface="Proxima Nova"/>
              </a:rPr>
              <a:t> have classified mild symptoms of COVID-19 to mean that a person will not require hospitalization. The WHO classify mild cases to consist of symptoms including:</a:t>
            </a:r>
          </a:p>
          <a:p>
            <a:pPr algn="l">
              <a:buFont typeface="Arial" panose="020B0604020202020204" pitchFamily="34" charset="0"/>
              <a:buChar char="•"/>
            </a:pPr>
            <a:r>
              <a:rPr lang="en-US" b="0" i="0" dirty="0">
                <a:solidFill>
                  <a:srgbClr val="231F20"/>
                </a:solidFill>
                <a:effectLst/>
                <a:latin typeface="Proxima Nova"/>
              </a:rPr>
              <a:t>fever</a:t>
            </a:r>
          </a:p>
          <a:p>
            <a:pPr algn="l">
              <a:buFont typeface="Arial" panose="020B0604020202020204" pitchFamily="34" charset="0"/>
              <a:buChar char="•"/>
            </a:pPr>
            <a:r>
              <a:rPr lang="en-US" b="0" i="0" dirty="0">
                <a:solidFill>
                  <a:srgbClr val="231F20"/>
                </a:solidFill>
                <a:effectLst/>
                <a:latin typeface="Proxima Nova"/>
              </a:rPr>
              <a:t>cough</a:t>
            </a:r>
          </a:p>
          <a:p>
            <a:pPr algn="l">
              <a:buFont typeface="Arial" panose="020B0604020202020204" pitchFamily="34" charset="0"/>
              <a:buChar char="•"/>
            </a:pPr>
            <a:r>
              <a:rPr lang="en-US" b="0" i="0" dirty="0">
                <a:solidFill>
                  <a:srgbClr val="231F20"/>
                </a:solidFill>
                <a:effectLst/>
                <a:latin typeface="Proxima Nova"/>
              </a:rPr>
              <a:t>fatigue</a:t>
            </a:r>
          </a:p>
          <a:p>
            <a:pPr algn="l">
              <a:buFont typeface="Arial" panose="020B0604020202020204" pitchFamily="34" charset="0"/>
              <a:buChar char="•"/>
            </a:pPr>
            <a:r>
              <a:rPr lang="en-US" b="0" i="0" dirty="0">
                <a:solidFill>
                  <a:srgbClr val="231F20"/>
                </a:solidFill>
                <a:effectLst/>
                <a:latin typeface="Proxima Nova"/>
              </a:rPr>
              <a:t>loss of appetite</a:t>
            </a:r>
          </a:p>
          <a:p>
            <a:pPr algn="l">
              <a:buFont typeface="Arial" panose="020B0604020202020204" pitchFamily="34" charset="0"/>
              <a:buChar char="•"/>
            </a:pPr>
            <a:r>
              <a:rPr lang="en-US" b="0" i="0" dirty="0">
                <a:solidFill>
                  <a:srgbClr val="231F20"/>
                </a:solidFill>
                <a:effectLst/>
                <a:latin typeface="Proxima Nova"/>
              </a:rPr>
              <a:t>nasal congestion</a:t>
            </a:r>
          </a:p>
          <a:p>
            <a:pPr algn="l">
              <a:buFont typeface="Arial" panose="020B0604020202020204" pitchFamily="34" charset="0"/>
              <a:buChar char="•"/>
            </a:pPr>
            <a:r>
              <a:rPr lang="en-US" b="0" i="0" dirty="0">
                <a:solidFill>
                  <a:srgbClr val="231F20"/>
                </a:solidFill>
                <a:effectLst/>
                <a:latin typeface="Proxima Nova"/>
              </a:rPr>
              <a:t>sore throat</a:t>
            </a:r>
          </a:p>
          <a:p>
            <a:pPr algn="l">
              <a:buFont typeface="Arial" panose="020B0604020202020204" pitchFamily="34" charset="0"/>
              <a:buChar char="•"/>
            </a:pPr>
            <a:r>
              <a:rPr lang="en-US" b="0" i="0" dirty="0">
                <a:solidFill>
                  <a:srgbClr val="231F20"/>
                </a:solidFill>
                <a:effectLst/>
                <a:latin typeface="Proxima Nova"/>
              </a:rPr>
              <a:t>headache</a:t>
            </a:r>
          </a:p>
          <a:p>
            <a:pPr algn="l"/>
            <a:r>
              <a:rPr lang="en-US" b="0" i="0" dirty="0">
                <a:solidFill>
                  <a:srgbClr val="231F20"/>
                </a:solidFill>
                <a:effectLst/>
                <a:latin typeface="Proxima Nova"/>
              </a:rPr>
              <a:t>According to the </a:t>
            </a:r>
            <a:r>
              <a:rPr lang="en-US" b="0" i="0" u="none" strike="noStrike" dirty="0">
                <a:solidFill>
                  <a:srgbClr val="05A2D3"/>
                </a:solidFill>
                <a:effectLst/>
                <a:latin typeface="Proxima Nova"/>
                <a:hlinkClick r:id="rId5">
                  <a:extLst>
                    <a:ext uri="{A12FA001-AC4F-418D-AE19-62706E023703}">
                      <ahyp:hlinkClr xmlns:ahyp="http://schemas.microsoft.com/office/drawing/2018/hyperlinkcolor" val="tx"/>
                    </a:ext>
                  </a:extLst>
                </a:hlinkClick>
              </a:rPr>
              <a:t>WHO</a:t>
            </a:r>
            <a:r>
              <a:rPr lang="en-US" b="0" i="0" dirty="0">
                <a:solidFill>
                  <a:srgbClr val="231F20"/>
                </a:solidFill>
                <a:effectLst/>
                <a:latin typeface="Proxima Nova"/>
              </a:rPr>
              <a:t>, around 15% of COVID-19 cases are severe, and 5% are critical. Those in a critical state require a ventilator to breathe. The chance of severe and critical infection is higher with COVID-19 than the flu.</a:t>
            </a:r>
          </a:p>
          <a:p>
            <a:pPr algn="l"/>
            <a:r>
              <a:rPr lang="en-US" b="0" i="0" dirty="0">
                <a:solidFill>
                  <a:srgbClr val="231F20"/>
                </a:solidFill>
                <a:effectLst/>
                <a:latin typeface="Proxima Nova"/>
              </a:rPr>
              <a:t>COVID-19 is also more deadly. According to the WHO, the mortality rate for COVID-19 appears to be </a:t>
            </a:r>
            <a:r>
              <a:rPr lang="en-US" b="0" i="0" u="none" strike="noStrike" dirty="0">
                <a:solidFill>
                  <a:srgbClr val="05A2D3"/>
                </a:solidFill>
                <a:effectLst/>
                <a:latin typeface="Proxima Nova"/>
                <a:hlinkClick r:id="rId5">
                  <a:extLst>
                    <a:ext uri="{A12FA001-AC4F-418D-AE19-62706E023703}">
                      <ahyp:hlinkClr xmlns:ahyp="http://schemas.microsoft.com/office/drawing/2018/hyperlinkcolor" val="tx"/>
                    </a:ext>
                  </a:extLst>
                </a:hlinkClick>
              </a:rPr>
              <a:t>higher</a:t>
            </a:r>
            <a:r>
              <a:rPr lang="en-US" b="0" i="0" dirty="0">
                <a:solidFill>
                  <a:srgbClr val="231F20"/>
                </a:solidFill>
                <a:effectLst/>
                <a:latin typeface="Proxima Nova"/>
              </a:rPr>
              <a:t> than that of the flu.</a:t>
            </a:r>
          </a:p>
          <a:p>
            <a:pPr algn="l"/>
            <a:r>
              <a:rPr lang="en-US" b="0" i="0" dirty="0">
                <a:solidFill>
                  <a:srgbClr val="231F20"/>
                </a:solidFill>
                <a:effectLst/>
                <a:latin typeface="Proxima Nova"/>
              </a:rPr>
              <a:t>Compared with the flu, research on COVID-19 is still in its early stages. These estimates may change over time.</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959639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Proxima Nova"/>
              </a:rPr>
              <a:t>Both SARS-CoV-2 and the flu virus can spread through person to person contact.</a:t>
            </a:r>
          </a:p>
          <a:p>
            <a:pPr algn="l"/>
            <a:r>
              <a:rPr lang="en-US" b="0" i="0" dirty="0">
                <a:solidFill>
                  <a:srgbClr val="231F20"/>
                </a:solidFill>
                <a:effectLst/>
                <a:latin typeface="Proxima Nova"/>
              </a:rPr>
              <a:t>Tiny droplets containing the viruses can pass from someone with the infection to someone else, typically through the nose and mouth through coughing and sneezing.</a:t>
            </a:r>
            <a:br>
              <a:rPr lang="en-US" b="0" i="0" dirty="0">
                <a:solidFill>
                  <a:srgbClr val="231F20"/>
                </a:solidFill>
                <a:effectLst/>
                <a:latin typeface="Proxima Nova"/>
              </a:rPr>
            </a:br>
            <a:br>
              <a:rPr lang="en-US" b="0" i="0" dirty="0">
                <a:solidFill>
                  <a:srgbClr val="231F20"/>
                </a:solidFill>
                <a:effectLst/>
                <a:latin typeface="Proxima Nova"/>
              </a:rPr>
            </a:br>
            <a:r>
              <a:rPr lang="en-US" b="0" i="0" dirty="0">
                <a:solidFill>
                  <a:srgbClr val="231F20"/>
                </a:solidFill>
                <a:effectLst/>
                <a:latin typeface="Proxima Nova"/>
              </a:rPr>
              <a:t>The virus can also live on surfaces. The </a:t>
            </a:r>
            <a:r>
              <a:rPr lang="en-US" b="0" i="0" u="none" strike="noStrike" dirty="0">
                <a:solidFill>
                  <a:srgbClr val="05A2D3"/>
                </a:solidFill>
                <a:effectLst/>
                <a:latin typeface="Proxima Nova"/>
                <a:hlinkClick r:id="rId3">
                  <a:extLst>
                    <a:ext uri="{A12FA001-AC4F-418D-AE19-62706E023703}">
                      <ahyp:hlinkClr xmlns:ahyp="http://schemas.microsoft.com/office/drawing/2018/hyperlinkcolor" val="tx"/>
                    </a:ext>
                  </a:extLst>
                </a:hlinkClick>
              </a:rPr>
              <a:t>WHO</a:t>
            </a:r>
            <a:r>
              <a:rPr lang="en-US" b="0" i="0" dirty="0">
                <a:solidFill>
                  <a:srgbClr val="231F20"/>
                </a:solidFill>
                <a:effectLst/>
                <a:latin typeface="Proxima Nova"/>
              </a:rPr>
              <a:t> is not sure exactly how long the virus can survive, but it could be days.</a:t>
            </a:r>
          </a:p>
          <a:p>
            <a:pPr algn="l"/>
            <a:r>
              <a:rPr lang="en-US" b="0" i="0" dirty="0">
                <a:solidFill>
                  <a:srgbClr val="231F20"/>
                </a:solidFill>
                <a:effectLst/>
                <a:latin typeface="Proxima Nova"/>
              </a:rPr>
              <a:t>According to the CDC, people can transmit the flu virus to people who are </a:t>
            </a:r>
            <a:r>
              <a:rPr lang="en-US" b="0" i="0" u="none" strike="noStrike" dirty="0">
                <a:solidFill>
                  <a:srgbClr val="05A2D3"/>
                </a:solidFill>
                <a:effectLst/>
                <a:latin typeface="Proxima Nova"/>
                <a:hlinkClick r:id="rId4">
                  <a:extLst>
                    <a:ext uri="{A12FA001-AC4F-418D-AE19-62706E023703}">
                      <ahyp:hlinkClr xmlns:ahyp="http://schemas.microsoft.com/office/drawing/2018/hyperlinkcolor" val="tx"/>
                    </a:ext>
                  </a:extLst>
                </a:hlinkClick>
              </a:rPr>
              <a:t>6 feet (ft)</a:t>
            </a:r>
            <a:r>
              <a:rPr lang="en-US" b="0" i="0" dirty="0">
                <a:solidFill>
                  <a:srgbClr val="231F20"/>
                </a:solidFill>
                <a:effectLst/>
                <a:latin typeface="Proxima Nova"/>
              </a:rPr>
              <a:t> away. According to the WHO, people should stay at least</a:t>
            </a:r>
            <a:r>
              <a:rPr lang="en-US" b="0" i="0" u="none" strike="noStrike" dirty="0">
                <a:solidFill>
                  <a:srgbClr val="05A2D3"/>
                </a:solidFill>
                <a:effectLst/>
                <a:latin typeface="Proxima Nova"/>
                <a:hlinkClick r:id="rId3">
                  <a:extLst>
                    <a:ext uri="{A12FA001-AC4F-418D-AE19-62706E023703}">
                      <ahyp:hlinkClr xmlns:ahyp="http://schemas.microsoft.com/office/drawing/2018/hyperlinkcolor" val="tx"/>
                    </a:ext>
                  </a:extLst>
                </a:hlinkClick>
              </a:rPr>
              <a:t> 6 ft</a:t>
            </a:r>
            <a:r>
              <a:rPr lang="en-US" b="0" i="0" dirty="0">
                <a:solidFill>
                  <a:srgbClr val="231F20"/>
                </a:solidFill>
                <a:effectLst/>
                <a:latin typeface="Proxima Nova"/>
              </a:rPr>
              <a:t> away from anyone coughing or sneezing to help prevent the transmission of the SARS-CoV-2 infection.</a:t>
            </a:r>
          </a:p>
          <a:p>
            <a:pPr algn="l"/>
            <a:r>
              <a:rPr lang="en-US" b="0" i="0" dirty="0">
                <a:solidFill>
                  <a:srgbClr val="231F20"/>
                </a:solidFill>
                <a:effectLst/>
                <a:latin typeface="Proxima Nova"/>
              </a:rPr>
              <a:t>According to the </a:t>
            </a:r>
            <a:r>
              <a:rPr lang="en-US" b="0" i="0" u="none" strike="noStrike" dirty="0">
                <a:solidFill>
                  <a:srgbClr val="05A2D3"/>
                </a:solidFill>
                <a:effectLst/>
                <a:latin typeface="Proxima Nova"/>
                <a:hlinkClick r:id="rId5">
                  <a:extLst>
                    <a:ext uri="{A12FA001-AC4F-418D-AE19-62706E023703}">
                      <ahyp:hlinkClr xmlns:ahyp="http://schemas.microsoft.com/office/drawing/2018/hyperlinkcolor" val="tx"/>
                    </a:ext>
                  </a:extLst>
                </a:hlinkClick>
              </a:rPr>
              <a:t>WHO</a:t>
            </a:r>
            <a:r>
              <a:rPr lang="en-US" b="0" i="0" dirty="0">
                <a:solidFill>
                  <a:srgbClr val="231F20"/>
                </a:solidFill>
                <a:effectLst/>
                <a:latin typeface="Proxima Nova"/>
              </a:rPr>
              <a:t>, the speed of transmission differs between the two viruses. The symptoms of flu appear sooner, and it can spread faster than the SARS-CoV-2 virus.</a:t>
            </a:r>
          </a:p>
          <a:p>
            <a:pPr algn="l"/>
            <a:r>
              <a:rPr lang="en-US" b="0" i="0" dirty="0">
                <a:solidFill>
                  <a:srgbClr val="231F20"/>
                </a:solidFill>
                <a:effectLst/>
                <a:latin typeface="Proxima Nova"/>
              </a:rPr>
              <a:t>The organization also indicate that people with flu can pass the virus on before they show any symptoms. A person can also pass on the SARS-CoV-2 infection even if they have no symptoms.</a:t>
            </a:r>
          </a:p>
          <a:p>
            <a:pPr algn="l"/>
            <a:r>
              <a:rPr lang="en-US" b="0" i="0" dirty="0">
                <a:solidFill>
                  <a:srgbClr val="231F20"/>
                </a:solidFill>
                <a:effectLst/>
                <a:latin typeface="Proxima Nova"/>
              </a:rPr>
              <a:t>There are also differences in transmission between children and adults.</a:t>
            </a:r>
          </a:p>
          <a:p>
            <a:pPr algn="l"/>
            <a:r>
              <a:rPr lang="en-US" b="0" i="0" dirty="0">
                <a:solidFill>
                  <a:srgbClr val="231F20"/>
                </a:solidFill>
                <a:effectLst/>
                <a:latin typeface="Proxima Nova"/>
              </a:rPr>
              <a:t>According to the </a:t>
            </a:r>
            <a:r>
              <a:rPr lang="en-US" b="0" i="0" u="none" strike="noStrike" dirty="0">
                <a:solidFill>
                  <a:srgbClr val="05A2D3"/>
                </a:solidFill>
                <a:effectLst/>
                <a:latin typeface="Proxima Nova"/>
                <a:hlinkClick r:id="rId5">
                  <a:extLst>
                    <a:ext uri="{A12FA001-AC4F-418D-AE19-62706E023703}">
                      <ahyp:hlinkClr xmlns:ahyp="http://schemas.microsoft.com/office/drawing/2018/hyperlinkcolor" val="tx"/>
                    </a:ext>
                  </a:extLst>
                </a:hlinkClick>
              </a:rPr>
              <a:t>WHO</a:t>
            </a:r>
            <a:r>
              <a:rPr lang="en-US" b="0" i="0" dirty="0">
                <a:solidFill>
                  <a:srgbClr val="231F20"/>
                </a:solidFill>
                <a:effectLst/>
                <a:latin typeface="Proxima Nova"/>
              </a:rPr>
              <a:t>, the transmission of the flu from children to adults is common. However, based on early data it appears that it is more common for adults to pass the SARS-CoV-2 infection onto children. Children are less likely to develop symptoms.</a:t>
            </a: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80422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Proxima Nova"/>
              </a:rPr>
              <a:t>As flu has been around much longer than COVID-19, there are more treatment options.</a:t>
            </a:r>
          </a:p>
          <a:p>
            <a:pPr algn="l"/>
            <a:r>
              <a:rPr lang="en-US" b="0" i="0" dirty="0">
                <a:solidFill>
                  <a:srgbClr val="231F20"/>
                </a:solidFill>
                <a:effectLst/>
                <a:latin typeface="Proxima Nova"/>
              </a:rPr>
              <a:t>Most people with the flu do not require medical treatment. But a doctor might prescribe antiviral drugs in some cases, which can reduce the symptoms by </a:t>
            </a:r>
            <a:r>
              <a:rPr lang="en-US" b="0" i="0" u="none" strike="noStrike" dirty="0">
                <a:solidFill>
                  <a:srgbClr val="05A2D3"/>
                </a:solidFill>
                <a:effectLst/>
                <a:latin typeface="Proxima Nova"/>
                <a:hlinkClick r:id="rId3">
                  <a:extLst>
                    <a:ext uri="{A12FA001-AC4F-418D-AE19-62706E023703}">
                      <ahyp:hlinkClr xmlns:ahyp="http://schemas.microsoft.com/office/drawing/2018/hyperlinkcolor" val="tx"/>
                    </a:ext>
                  </a:extLst>
                </a:hlinkClick>
              </a:rPr>
              <a:t>1–2 days</a:t>
            </a:r>
            <a:r>
              <a:rPr lang="en-US" b="0" i="0" dirty="0">
                <a:solidFill>
                  <a:srgbClr val="231F20"/>
                </a:solidFill>
                <a:effectLst/>
                <a:latin typeface="Proxima Nova"/>
              </a:rPr>
              <a:t>.</a:t>
            </a:r>
          </a:p>
          <a:p>
            <a:pPr algn="l"/>
            <a:r>
              <a:rPr lang="en-US" b="0" i="0" dirty="0">
                <a:solidFill>
                  <a:srgbClr val="231F20"/>
                </a:solidFill>
                <a:effectLst/>
                <a:latin typeface="Proxima Nova"/>
              </a:rPr>
              <a:t>These antiviral drugs help the body fight the virus. They treat symptoms and reduce how long the illness lasts.</a:t>
            </a:r>
          </a:p>
          <a:p>
            <a:pPr algn="l"/>
            <a:r>
              <a:rPr lang="en-US" b="0" i="0" dirty="0">
                <a:solidFill>
                  <a:srgbClr val="231F20"/>
                </a:solidFill>
                <a:effectLst/>
                <a:latin typeface="Proxima Nova"/>
              </a:rPr>
              <a:t>There are currently no antiviral drugs approved to treat COVID-19, although scientists are currently researching drugs in trials. When scientists have had more time to study the disease, the availability of antivirals to treat COVID-19 will likely increase.</a:t>
            </a:r>
          </a:p>
          <a:p>
            <a:pPr algn="l"/>
            <a:r>
              <a:rPr lang="en-US" b="0" i="0" dirty="0">
                <a:solidFill>
                  <a:srgbClr val="231F20"/>
                </a:solidFill>
                <a:effectLst/>
                <a:latin typeface="Proxima Nova"/>
              </a:rPr>
              <a:t>Although there is currently no approved treatment or vaccination for COVID-19, there are ways to help treat the symptoms and any complications that can occur.</a:t>
            </a:r>
          </a:p>
          <a:p>
            <a:pPr algn="l"/>
            <a:r>
              <a:rPr lang="en-US" b="0" i="0" dirty="0">
                <a:solidFill>
                  <a:srgbClr val="231F20"/>
                </a:solidFill>
                <a:effectLst/>
                <a:latin typeface="Proxima Nova"/>
              </a:rPr>
              <a:t>For mild cases, a person should remain home and undertake social distancing. Healthcare professionals may prescribe antipyretics to reduce the fever.</a:t>
            </a:r>
          </a:p>
          <a:p>
            <a:pPr algn="l"/>
            <a:r>
              <a:rPr lang="en-US" b="0" i="0" dirty="0">
                <a:solidFill>
                  <a:srgbClr val="231F20"/>
                </a:solidFill>
                <a:effectLst/>
                <a:latin typeface="Proxima Nova"/>
              </a:rPr>
              <a:t>For more severe cases, a person may require supplemental oxygen or mechanical ventilation on a breathing machine to treat the respiratory problems that may occur.</a:t>
            </a: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47681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31F20"/>
                </a:solidFill>
                <a:effectLst/>
                <a:latin typeface="Proxima Nova"/>
              </a:rPr>
              <a:t>The most </a:t>
            </a:r>
            <a:r>
              <a:rPr lang="en-US" b="0" i="0" u="none" strike="noStrike" dirty="0">
                <a:solidFill>
                  <a:srgbClr val="05A2D3"/>
                </a:solidFill>
                <a:effectLst/>
                <a:latin typeface="Proxima Nova"/>
                <a:hlinkClick r:id="rId3">
                  <a:extLst>
                    <a:ext uri="{A12FA001-AC4F-418D-AE19-62706E023703}">
                      <ahyp:hlinkClr xmlns:ahyp="http://schemas.microsoft.com/office/drawing/2018/hyperlinkcolor" val="tx"/>
                    </a:ext>
                  </a:extLst>
                </a:hlinkClick>
              </a:rPr>
              <a:t>effective </a:t>
            </a:r>
            <a:r>
              <a:rPr lang="en-US" b="0" i="0" dirty="0">
                <a:solidFill>
                  <a:srgbClr val="231F20"/>
                </a:solidFill>
                <a:effectLst/>
                <a:latin typeface="Proxima Nova"/>
              </a:rPr>
              <a:t>way of preventing the flu is through vaccination.</a:t>
            </a:r>
          </a:p>
          <a:p>
            <a:pPr algn="l"/>
            <a:r>
              <a:rPr lang="en-US" b="0" i="0" dirty="0">
                <a:solidFill>
                  <a:srgbClr val="231F20"/>
                </a:solidFill>
                <a:effectLst/>
                <a:latin typeface="Proxima Nova"/>
              </a:rPr>
              <a:t>Many strains of influenza can cause infection. The most common strains vary depending on the season.</a:t>
            </a:r>
          </a:p>
          <a:p>
            <a:pPr algn="l"/>
            <a:r>
              <a:rPr lang="en-US" b="0" i="0" dirty="0">
                <a:solidFill>
                  <a:srgbClr val="231F20"/>
                </a:solidFill>
                <a:effectLst/>
                <a:latin typeface="Proxima Nova"/>
              </a:rPr>
              <a:t>Doctors will try to predict what strains will be most common each season to select the right vaccine components.</a:t>
            </a:r>
          </a:p>
          <a:p>
            <a:pPr algn="l"/>
            <a:r>
              <a:rPr lang="en-US" b="0" i="0" dirty="0">
                <a:solidFill>
                  <a:srgbClr val="231F20"/>
                </a:solidFill>
                <a:effectLst/>
                <a:latin typeface="Proxima Nova"/>
              </a:rPr>
              <a:t>There is currently no vaccine available for the SARS-CoV-2 infection. The virus is new, and developing safe vaccines takes time.</a:t>
            </a:r>
          </a:p>
          <a:p>
            <a:pPr algn="l"/>
            <a:r>
              <a:rPr lang="en-US" b="0" i="0" dirty="0">
                <a:solidFill>
                  <a:srgbClr val="231F20"/>
                </a:solidFill>
                <a:effectLst/>
                <a:latin typeface="Proxima Nova"/>
              </a:rPr>
              <a:t>The best way to prevent spreading the SARS-CoV-2 virus includes:</a:t>
            </a:r>
          </a:p>
          <a:p>
            <a:pPr algn="l">
              <a:buFont typeface="Arial" panose="020B0604020202020204" pitchFamily="34" charset="0"/>
              <a:buChar char="•"/>
            </a:pPr>
            <a:r>
              <a:rPr lang="en-US" b="0" i="0" dirty="0">
                <a:solidFill>
                  <a:srgbClr val="231F20"/>
                </a:solidFill>
                <a:effectLst/>
                <a:latin typeface="Proxima Nova"/>
              </a:rPr>
              <a:t>washing hands regularly</a:t>
            </a:r>
          </a:p>
          <a:p>
            <a:pPr algn="l">
              <a:buFont typeface="Arial" panose="020B0604020202020204" pitchFamily="34" charset="0"/>
              <a:buChar char="•"/>
            </a:pPr>
            <a:r>
              <a:rPr lang="en-US" b="0" i="0" dirty="0">
                <a:solidFill>
                  <a:srgbClr val="231F20"/>
                </a:solidFill>
                <a:effectLst/>
                <a:latin typeface="Proxima Nova"/>
              </a:rPr>
              <a:t>avoiding touching the face</a:t>
            </a:r>
          </a:p>
          <a:p>
            <a:pPr algn="l">
              <a:buFont typeface="Arial" panose="020B0604020202020204" pitchFamily="34" charset="0"/>
              <a:buChar char="•"/>
            </a:pPr>
            <a:r>
              <a:rPr lang="en-US" b="0" i="0" dirty="0">
                <a:solidFill>
                  <a:srgbClr val="231F20"/>
                </a:solidFill>
                <a:effectLst/>
                <a:latin typeface="Proxima Nova"/>
              </a:rPr>
              <a:t>keeping at least 6 ft away from anyone sneezing and coughing</a:t>
            </a:r>
          </a:p>
          <a:p>
            <a:pPr algn="l">
              <a:buFont typeface="Arial" panose="020B0604020202020204" pitchFamily="34" charset="0"/>
              <a:buChar char="•"/>
            </a:pPr>
            <a:r>
              <a:rPr lang="en-US" b="0" i="0" dirty="0">
                <a:solidFill>
                  <a:srgbClr val="231F20"/>
                </a:solidFill>
                <a:effectLst/>
                <a:latin typeface="Proxima Nova"/>
              </a:rPr>
              <a:t>covering the mouth when sneezing or coughing</a:t>
            </a:r>
          </a:p>
          <a:p>
            <a:pPr algn="l">
              <a:buFont typeface="Arial" panose="020B0604020202020204" pitchFamily="34" charset="0"/>
              <a:buChar char="•"/>
            </a:pPr>
            <a:r>
              <a:rPr lang="en-US" b="0" i="0" dirty="0">
                <a:solidFill>
                  <a:srgbClr val="231F20"/>
                </a:solidFill>
                <a:effectLst/>
                <a:latin typeface="Proxima Nova"/>
              </a:rPr>
              <a:t>staying at home if feeling unwell</a:t>
            </a:r>
          </a:p>
          <a:p>
            <a:pPr algn="l">
              <a:buFont typeface="Arial" panose="020B0604020202020204" pitchFamily="34" charset="0"/>
              <a:buChar char="•"/>
            </a:pPr>
            <a:r>
              <a:rPr lang="en-US" b="0" i="0" dirty="0">
                <a:solidFill>
                  <a:srgbClr val="231F20"/>
                </a:solidFill>
                <a:effectLst/>
                <a:latin typeface="Proxima Nova"/>
              </a:rPr>
              <a:t>working from home if possible</a:t>
            </a:r>
          </a:p>
          <a:p>
            <a:pPr algn="l">
              <a:buFont typeface="Arial" panose="020B0604020202020204" pitchFamily="34" charset="0"/>
              <a:buChar char="•"/>
            </a:pPr>
            <a:r>
              <a:rPr lang="en-US" b="0" i="0" dirty="0">
                <a:solidFill>
                  <a:srgbClr val="231F20"/>
                </a:solidFill>
                <a:effectLst/>
                <a:latin typeface="Proxima Nova"/>
              </a:rPr>
              <a:t>avoiding crowds and gatherings of any size</a:t>
            </a:r>
          </a:p>
          <a:p>
            <a:pPr algn="l">
              <a:buFont typeface="Arial" panose="020B0604020202020204" pitchFamily="34" charset="0"/>
              <a:buChar char="•"/>
            </a:pPr>
            <a:endParaRPr lang="en-US" b="0" i="0" dirty="0">
              <a:solidFill>
                <a:srgbClr val="231F20"/>
              </a:solidFill>
              <a:effectLst/>
              <a:latin typeface="Proxima Nova"/>
            </a:endParaRPr>
          </a:p>
          <a:p>
            <a:pPr algn="l">
              <a:buFont typeface="Arial" panose="020B0604020202020204" pitchFamily="34" charset="0"/>
              <a:buNone/>
            </a:pPr>
            <a:r>
              <a:rPr lang="en-US" b="0" i="0">
                <a:solidFill>
                  <a:srgbClr val="231F20"/>
                </a:solidFill>
                <a:effectLst/>
                <a:latin typeface="Proxima Nova"/>
              </a:rPr>
              <a:t>Source – Medical News Today</a:t>
            </a:r>
            <a:endParaRPr lang="en-US" b="0" i="0" dirty="0">
              <a:solidFill>
                <a:srgbClr val="231F20"/>
              </a:solidFill>
              <a:effectLst/>
              <a:latin typeface="Proxima Nova"/>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53604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4.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90612" y="643334"/>
            <a:ext cx="16816388" cy="1117254"/>
          </a:xfrm>
        </p:spPr>
        <p:txBody>
          <a:bodyPr vert="horz" lIns="91440" tIns="45720" rIns="91440" bIns="45720" rtlCol="0" anchor="ctr">
            <a:normAutofit/>
          </a:bodyPr>
          <a:lstStyle/>
          <a:p>
            <a:pPr defTabSz="914400"/>
            <a:r>
              <a:rPr lang="en-US" sz="5400" dirty="0">
                <a:solidFill>
                  <a:schemeClr val="bg1"/>
                </a:solidFill>
                <a:latin typeface="+mj-lt"/>
                <a:ea typeface="+mj-ea"/>
                <a:cs typeface="+mj-cs"/>
              </a:rPr>
              <a:t>CORONOVIRUS VS FLU</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2" name="1">
            <a:hlinkClick r:id="" action="ppaction://media"/>
            <a:extLst>
              <a:ext uri="{FF2B5EF4-FFF2-40B4-BE49-F238E27FC236}">
                <a16:creationId xmlns:a16="http://schemas.microsoft.com/office/drawing/2014/main" id="{3A9066B0-E81C-4543-B721-FA42D9C0C7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13100" y="2273300"/>
            <a:ext cx="609600" cy="609600"/>
          </a:xfrm>
          <a:prstGeom prst="rect">
            <a:avLst/>
          </a:prstGeom>
        </p:spPr>
      </p:pic>
      <p:pic>
        <p:nvPicPr>
          <p:cNvPr id="4" name="Light Notification3 DING">
            <a:hlinkClick r:id="" action="ppaction://media"/>
            <a:extLst>
              <a:ext uri="{FF2B5EF4-FFF2-40B4-BE49-F238E27FC236}">
                <a16:creationId xmlns:a16="http://schemas.microsoft.com/office/drawing/2014/main" id="{63D47C4A-BF7C-4030-8CAA-8AA0E29F870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735800" y="1455788"/>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 fill="hold"/>
                                        <p:tgtEl>
                                          <p:spTgt spid="2"/>
                                        </p:tgtEl>
                                      </p:cBhvr>
                                    </p:cmd>
                                  </p:childTnLst>
                                </p:cTn>
                              </p:par>
                            </p:childTnLst>
                          </p:cTn>
                        </p:par>
                        <p:par>
                          <p:cTn id="7" fill="hold">
                            <p:stCondLst>
                              <p:cond delay="4053"/>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a:solidFill>
            <a:srgbClr val="0070C0"/>
          </a:solidFill>
        </p:grpSpPr>
        <p:sp>
          <p:nvSpPr>
            <p:cNvPr id="5" name="Rectangle 4"/>
            <p:cNvSpPr/>
            <p:nvPr/>
          </p:nvSpPr>
          <p:spPr>
            <a:xfrm>
              <a:off x="0" y="0"/>
              <a:ext cx="6400800" cy="10287000"/>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grpFill/>
          </p:spPr>
          <p:txBody>
            <a:bodyPr wrap="square" rtlCol="0">
              <a:spAutoFit/>
            </a:bodyPr>
            <a:lstStyle/>
            <a:p>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Causes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0" y="2857500"/>
              <a:ext cx="5176679" cy="6247864"/>
            </a:xfrm>
            <a:prstGeom prst="rect">
              <a:avLst/>
            </a:prstGeom>
            <a:grpFill/>
          </p:spPr>
          <p:txBody>
            <a:bodyPr wrap="square" rtlCol="0">
              <a:spAutoFit/>
            </a:bodyPr>
            <a:lstStyle/>
            <a:p>
              <a:r>
                <a:rPr lang="en-US" sz="4000" dirty="0">
                  <a:solidFill>
                    <a:schemeClr val="bg2"/>
                  </a:solidFill>
                  <a:latin typeface="Brandon Text Regular" panose="020B0503020203060203" pitchFamily="34" charset="0"/>
                </a:rPr>
                <a:t>Both COVID-19 and the flu are viral infections.</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Viruses are tiny microbes that survive by invading other living cells. These cells become host cells to the virus, which multiplies inside of them. They can then spread to new cells around the body.</a:t>
              </a:r>
            </a:p>
          </p:txBody>
        </p:sp>
      </p:grpSp>
      <p:pic>
        <p:nvPicPr>
          <p:cNvPr id="7170" name="Picture 2" descr="Image result for coronavirus vector">
            <a:extLst>
              <a:ext uri="{FF2B5EF4-FFF2-40B4-BE49-F238E27FC236}">
                <a16:creationId xmlns:a16="http://schemas.microsoft.com/office/drawing/2014/main" id="{D869CD0D-E2F2-4D73-B627-F8EA90A05A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9798" b="7612"/>
          <a:stretch/>
        </p:blipFill>
        <p:spPr bwMode="auto">
          <a:xfrm>
            <a:off x="8951327" y="0"/>
            <a:ext cx="9336674"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2">
            <a:hlinkClick r:id="" action="ppaction://media"/>
            <a:extLst>
              <a:ext uri="{FF2B5EF4-FFF2-40B4-BE49-F238E27FC236}">
                <a16:creationId xmlns:a16="http://schemas.microsoft.com/office/drawing/2014/main" id="{826CC6B5-E7CE-4A56-8A9C-E4BF948034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0375" y="303053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A7C17FB3-751E-41B8-955A-5DE999159CD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040600" y="1582698"/>
            <a:ext cx="609600" cy="609600"/>
          </a:xfrm>
          <a:prstGeom prst="rect">
            <a:avLst/>
          </a:prstGeom>
        </p:spPr>
      </p:pic>
    </p:spTree>
    <p:extLst>
      <p:ext uri="{BB962C8B-B14F-4D97-AF65-F5344CB8AC3E}">
        <p14:creationId xmlns:p14="http://schemas.microsoft.com/office/powerpoint/2010/main" val="2977910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04" fill="hold"/>
                                        <p:tgtEl>
                                          <p:spTgt spid="2"/>
                                        </p:tgtEl>
                                      </p:cBhvr>
                                    </p:cmd>
                                  </p:childTnLst>
                                </p:cTn>
                              </p:par>
                            </p:childTnLst>
                          </p:cTn>
                        </p:par>
                        <p:par>
                          <p:cTn id="7" fill="hold">
                            <p:stCondLst>
                              <p:cond delay="71104"/>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a:solidFill>
            <a:srgbClr val="FB464A"/>
          </a:solidFill>
        </p:grpSpPr>
        <p:sp>
          <p:nvSpPr>
            <p:cNvPr id="5" name="Rectangle 4"/>
            <p:cNvSpPr/>
            <p:nvPr/>
          </p:nvSpPr>
          <p:spPr>
            <a:xfrm>
              <a:off x="0" y="0"/>
              <a:ext cx="6400800" cy="10287000"/>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2123658"/>
            </a:xfrm>
            <a:prstGeom prst="rect">
              <a:avLst/>
            </a:prstGeom>
            <a:grpFill/>
          </p:spPr>
          <p:txBody>
            <a:bodyPr wrap="square" rtlCol="0">
              <a:spAutoFit/>
            </a:bodyPr>
            <a:lstStyle/>
            <a:p>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What Are The Symptoms?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0" y="3866227"/>
              <a:ext cx="5176679" cy="2554545"/>
            </a:xfrm>
            <a:prstGeom prst="rect">
              <a:avLst/>
            </a:prstGeom>
            <a:grpFill/>
          </p:spPr>
          <p:txBody>
            <a:bodyPr wrap="square" rtlCol="0">
              <a:spAutoFit/>
            </a:bodyPr>
            <a:lstStyle/>
            <a:p>
              <a:r>
                <a:rPr lang="en-US" sz="4000" dirty="0">
                  <a:solidFill>
                    <a:schemeClr val="bg2"/>
                  </a:solidFill>
                  <a:latin typeface="Brandon Text Regular" panose="020B0503020203060203" pitchFamily="34" charset="0"/>
                </a:rPr>
                <a:t>COVID-19 and the flu can cause similar symptoms. However, there are several differences between them.</a:t>
              </a:r>
            </a:p>
          </p:txBody>
        </p:sp>
      </p:grpSp>
      <p:pic>
        <p:nvPicPr>
          <p:cNvPr id="6146" name="Picture 2" descr="Image result for coronavirus vs flu">
            <a:extLst>
              <a:ext uri="{FF2B5EF4-FFF2-40B4-BE49-F238E27FC236}">
                <a16:creationId xmlns:a16="http://schemas.microsoft.com/office/drawing/2014/main" id="{A1CFA6A5-D72F-49B4-A1A9-4F532F3666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2" b="3202"/>
          <a:stretch/>
        </p:blipFill>
        <p:spPr bwMode="auto">
          <a:xfrm>
            <a:off x="8951326" y="0"/>
            <a:ext cx="9336674"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3">
            <a:hlinkClick r:id="" action="ppaction://media"/>
            <a:extLst>
              <a:ext uri="{FF2B5EF4-FFF2-40B4-BE49-F238E27FC236}">
                <a16:creationId xmlns:a16="http://schemas.microsoft.com/office/drawing/2014/main" id="{EB0C41CC-8AC6-48E8-94E2-9467AB7FA2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66950" y="205263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331AC608-F0C0-4B5A-BEB1-8ADA0476AD9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193000" y="723900"/>
            <a:ext cx="609600" cy="609600"/>
          </a:xfrm>
          <a:prstGeom prst="rect">
            <a:avLst/>
          </a:prstGeom>
        </p:spPr>
      </p:pic>
    </p:spTree>
    <p:extLst>
      <p:ext uri="{BB962C8B-B14F-4D97-AF65-F5344CB8AC3E}">
        <p14:creationId xmlns:p14="http://schemas.microsoft.com/office/powerpoint/2010/main" val="142346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73" fill="hold"/>
                                        <p:tgtEl>
                                          <p:spTgt spid="2"/>
                                        </p:tgtEl>
                                      </p:cBhvr>
                                    </p:cmd>
                                  </p:childTnLst>
                                </p:cTn>
                              </p:par>
                            </p:childTnLst>
                          </p:cTn>
                        </p:par>
                        <p:par>
                          <p:cTn id="7" fill="hold">
                            <p:stCondLst>
                              <p:cond delay="55573"/>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a:solidFill>
            <a:srgbClr val="0070C0"/>
          </a:solidFill>
        </p:grpSpPr>
        <p:sp>
          <p:nvSpPr>
            <p:cNvPr id="5" name="Rectangle 4"/>
            <p:cNvSpPr/>
            <p:nvPr/>
          </p:nvSpPr>
          <p:spPr>
            <a:xfrm>
              <a:off x="0" y="0"/>
              <a:ext cx="6400800" cy="10287000"/>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grpFill/>
          </p:spPr>
          <p:txBody>
            <a:bodyPr wrap="square" rtlCol="0">
              <a:spAutoFit/>
            </a:bodyPr>
            <a:lstStyle/>
            <a:p>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Severity</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0" y="2857500"/>
              <a:ext cx="5176679" cy="5509200"/>
            </a:xfrm>
            <a:prstGeom prst="rect">
              <a:avLst/>
            </a:prstGeom>
            <a:grpFill/>
          </p:spPr>
          <p:txBody>
            <a:bodyPr wrap="square" rtlCol="0">
              <a:spAutoFit/>
            </a:bodyPr>
            <a:lstStyle/>
            <a:p>
              <a:r>
                <a:rPr lang="en-US" sz="3200" dirty="0">
                  <a:solidFill>
                    <a:schemeClr val="bg2"/>
                  </a:solidFill>
                  <a:latin typeface="Brandon Text Regular" panose="020B0503020203060203" pitchFamily="34" charset="0"/>
                </a:rPr>
                <a:t>According to the WHO, around 15% of COVID-19 cases are severe, and 5% are critical. Those in a critical state require a ventilator to breathe. The chance of severe and critical infection is higher with COVID-19 than the flu.</a:t>
              </a:r>
            </a:p>
            <a:p>
              <a:endParaRPr lang="en-US" sz="3200" dirty="0">
                <a:solidFill>
                  <a:schemeClr val="bg2"/>
                </a:solidFill>
                <a:latin typeface="Brandon Text Regular" panose="020B0503020203060203" pitchFamily="34" charset="0"/>
              </a:endParaRPr>
            </a:p>
            <a:p>
              <a:r>
                <a:rPr lang="en-US" sz="3200" dirty="0">
                  <a:solidFill>
                    <a:schemeClr val="bg2"/>
                  </a:solidFill>
                  <a:latin typeface="Brandon Text Regular" panose="020B0503020203060203" pitchFamily="34" charset="0"/>
                </a:rPr>
                <a:t>COVID-19 is also more deadly. According to the WHO, the mortality rate for COVID-19 appears to be higher than that of the flu.</a:t>
              </a:r>
            </a:p>
          </p:txBody>
        </p:sp>
      </p:grpSp>
      <p:pic>
        <p:nvPicPr>
          <p:cNvPr id="11266" name="Picture 2" descr="Image result for coronavirus vector">
            <a:extLst>
              <a:ext uri="{FF2B5EF4-FFF2-40B4-BE49-F238E27FC236}">
                <a16:creationId xmlns:a16="http://schemas.microsoft.com/office/drawing/2014/main" id="{2A95FB4C-65DB-4FFF-824F-9B33A3FE5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1326" y="0"/>
            <a:ext cx="9336674"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4">
            <a:hlinkClick r:id="" action="ppaction://media"/>
            <a:extLst>
              <a:ext uri="{FF2B5EF4-FFF2-40B4-BE49-F238E27FC236}">
                <a16:creationId xmlns:a16="http://schemas.microsoft.com/office/drawing/2014/main" id="{0FBE7192-84C0-486A-BC81-4F4B3127DB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04963" y="2684463"/>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63244C3B-8D1C-4DFE-8F77-49EAA77A464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659600" y="1582698"/>
            <a:ext cx="609600" cy="609600"/>
          </a:xfrm>
          <a:prstGeom prst="rect">
            <a:avLst/>
          </a:prstGeom>
        </p:spPr>
      </p:pic>
    </p:spTree>
    <p:extLst>
      <p:ext uri="{BB962C8B-B14F-4D97-AF65-F5344CB8AC3E}">
        <p14:creationId xmlns:p14="http://schemas.microsoft.com/office/powerpoint/2010/main" val="3113285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18" fill="hold"/>
                                        <p:tgtEl>
                                          <p:spTgt spid="2"/>
                                        </p:tgtEl>
                                      </p:cBhvr>
                                    </p:cmd>
                                  </p:childTnLst>
                                </p:cTn>
                              </p:par>
                            </p:childTnLst>
                          </p:cTn>
                        </p:par>
                        <p:par>
                          <p:cTn id="7" fill="hold">
                            <p:stCondLst>
                              <p:cond delay="67818"/>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a:solidFill>
            <a:srgbClr val="FB464A"/>
          </a:solidFill>
        </p:grpSpPr>
        <p:sp>
          <p:nvSpPr>
            <p:cNvPr id="5" name="Rectangle 4"/>
            <p:cNvSpPr/>
            <p:nvPr/>
          </p:nvSpPr>
          <p:spPr>
            <a:xfrm>
              <a:off x="0" y="0"/>
              <a:ext cx="6400800" cy="10287000"/>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grpFill/>
          </p:spPr>
          <p:txBody>
            <a:bodyPr wrap="square" rtlCol="0">
              <a:spAutoFit/>
            </a:bodyPr>
            <a:lstStyle/>
            <a:p>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Transmission</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933700"/>
              <a:ext cx="5176679" cy="6247864"/>
            </a:xfrm>
            <a:prstGeom prst="rect">
              <a:avLst/>
            </a:prstGeom>
            <a:grpFill/>
          </p:spPr>
          <p:txBody>
            <a:bodyPr wrap="square" rtlCol="0">
              <a:spAutoFit/>
            </a:bodyPr>
            <a:lstStyle/>
            <a:p>
              <a:r>
                <a:rPr lang="en-US" sz="4000" dirty="0">
                  <a:solidFill>
                    <a:schemeClr val="bg2"/>
                  </a:solidFill>
                  <a:latin typeface="Brandon Text Regular" panose="020B0503020203060203" pitchFamily="34" charset="0"/>
                </a:rPr>
                <a:t>Both SARS-CoV-2 and the flu virus can spread through person to person contact.</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According to the WHO, the speed of transmission differs between the two viruses. The symptoms of flu appear sooner, and it can spread faster than the SARS-CoV-2 virus.</a:t>
              </a:r>
            </a:p>
          </p:txBody>
        </p:sp>
      </p:grpSp>
      <p:pic>
        <p:nvPicPr>
          <p:cNvPr id="10242" name="Picture 2" descr="Image result for coronavirus vector">
            <a:extLst>
              <a:ext uri="{FF2B5EF4-FFF2-40B4-BE49-F238E27FC236}">
                <a16:creationId xmlns:a16="http://schemas.microsoft.com/office/drawing/2014/main" id="{ECB63A58-DADB-42DE-AD05-A58C0E82F1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739" t="53" r="25240" b="8422"/>
          <a:stretch/>
        </p:blipFill>
        <p:spPr bwMode="auto">
          <a:xfrm>
            <a:off x="8951327" y="0"/>
            <a:ext cx="9336673"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5">
            <a:hlinkClick r:id="" action="ppaction://media"/>
            <a:extLst>
              <a:ext uri="{FF2B5EF4-FFF2-40B4-BE49-F238E27FC236}">
                <a16:creationId xmlns:a16="http://schemas.microsoft.com/office/drawing/2014/main" id="{7EB3BA71-82E4-49BC-8343-E05A382189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2788" y="1927225"/>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C8DEB908-B77A-444A-8FBE-AB50C753292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812000" y="1028700"/>
            <a:ext cx="609600" cy="609600"/>
          </a:xfrm>
          <a:prstGeom prst="rect">
            <a:avLst/>
          </a:prstGeom>
        </p:spPr>
      </p:pic>
    </p:spTree>
    <p:extLst>
      <p:ext uri="{BB962C8B-B14F-4D97-AF65-F5344CB8AC3E}">
        <p14:creationId xmlns:p14="http://schemas.microsoft.com/office/powerpoint/2010/main" val="2018946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70" fill="hold"/>
                                        <p:tgtEl>
                                          <p:spTgt spid="2"/>
                                        </p:tgtEl>
                                      </p:cBhvr>
                                    </p:cmd>
                                  </p:childTnLst>
                                </p:cTn>
                              </p:par>
                            </p:childTnLst>
                          </p:cTn>
                        </p:par>
                        <p:par>
                          <p:cTn id="7" fill="hold">
                            <p:stCondLst>
                              <p:cond delay="89770"/>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a:solidFill>
            <a:srgbClr val="0070C0"/>
          </a:solidFill>
        </p:grpSpPr>
        <p:sp>
          <p:nvSpPr>
            <p:cNvPr id="5" name="Rectangle 4"/>
            <p:cNvSpPr/>
            <p:nvPr/>
          </p:nvSpPr>
          <p:spPr>
            <a:xfrm>
              <a:off x="0" y="0"/>
              <a:ext cx="6400800" cy="10287000"/>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grpFill/>
          </p:spPr>
          <p:txBody>
            <a:bodyPr wrap="square" rtlCol="0">
              <a:spAutoFit/>
            </a:bodyPr>
            <a:lstStyle/>
            <a:p>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Treatment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0" y="2857500"/>
              <a:ext cx="5176679" cy="5509200"/>
            </a:xfrm>
            <a:prstGeom prst="rect">
              <a:avLst/>
            </a:prstGeom>
            <a:grpFill/>
          </p:spPr>
          <p:txBody>
            <a:bodyPr wrap="square" rtlCol="0">
              <a:spAutoFit/>
            </a:bodyPr>
            <a:lstStyle/>
            <a:p>
              <a:r>
                <a:rPr lang="en-US" sz="3200" dirty="0">
                  <a:solidFill>
                    <a:schemeClr val="bg2"/>
                  </a:solidFill>
                  <a:latin typeface="Brandon Text Regular" panose="020B0503020203060203" pitchFamily="34" charset="0"/>
                </a:rPr>
                <a:t>As flu has been around much longer than COVID-19, there are more treatment options.</a:t>
              </a:r>
            </a:p>
            <a:p>
              <a:endParaRPr lang="en-US" sz="3200" dirty="0">
                <a:solidFill>
                  <a:schemeClr val="bg2"/>
                </a:solidFill>
                <a:latin typeface="Brandon Text Regular" panose="020B0503020203060203" pitchFamily="34" charset="0"/>
              </a:endParaRPr>
            </a:p>
            <a:p>
              <a:r>
                <a:rPr lang="en-US" sz="3200" dirty="0">
                  <a:solidFill>
                    <a:schemeClr val="bg2"/>
                  </a:solidFill>
                  <a:latin typeface="Brandon Text Regular" panose="020B0503020203060203" pitchFamily="34" charset="0"/>
                </a:rPr>
                <a:t>Most people with the flu do not require medical treatment. </a:t>
              </a:r>
            </a:p>
            <a:p>
              <a:endParaRPr lang="en-US" sz="3200" dirty="0">
                <a:solidFill>
                  <a:schemeClr val="bg2"/>
                </a:solidFill>
                <a:latin typeface="Brandon Text Regular" panose="020B0503020203060203" pitchFamily="34" charset="0"/>
              </a:endParaRPr>
            </a:p>
            <a:p>
              <a:r>
                <a:rPr lang="en-US" sz="3200" dirty="0">
                  <a:solidFill>
                    <a:schemeClr val="bg2"/>
                  </a:solidFill>
                  <a:latin typeface="Brandon Text Regular" panose="020B0503020203060203" pitchFamily="34" charset="0"/>
                </a:rPr>
                <a:t>There are currently no antiviral drugs approved to treat COVID-19, although scientists are currently researching drugs in trials. </a:t>
              </a:r>
            </a:p>
          </p:txBody>
        </p:sp>
      </p:grpSp>
      <p:pic>
        <p:nvPicPr>
          <p:cNvPr id="9218" name="Picture 2" descr="Image result for coronavirus treatment vector">
            <a:extLst>
              <a:ext uri="{FF2B5EF4-FFF2-40B4-BE49-F238E27FC236}">
                <a16:creationId xmlns:a16="http://schemas.microsoft.com/office/drawing/2014/main" id="{248B7B34-F5A3-4764-8842-C98F2B7B02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40" r="5514" b="8284"/>
          <a:stretch/>
        </p:blipFill>
        <p:spPr bwMode="auto">
          <a:xfrm>
            <a:off x="8951326" y="-18047"/>
            <a:ext cx="9336674" cy="10305047"/>
          </a:xfrm>
          <a:prstGeom prst="rect">
            <a:avLst/>
          </a:prstGeom>
          <a:noFill/>
          <a:extLst>
            <a:ext uri="{909E8E84-426E-40DD-AFC4-6F175D3DCCD1}">
              <a14:hiddenFill xmlns:a14="http://schemas.microsoft.com/office/drawing/2010/main">
                <a:solidFill>
                  <a:srgbClr val="FFFFFF"/>
                </a:solidFill>
              </a14:hiddenFill>
            </a:ext>
          </a:extLst>
        </p:spPr>
      </p:pic>
      <p:pic>
        <p:nvPicPr>
          <p:cNvPr id="2" name="6">
            <a:hlinkClick r:id="" action="ppaction://media"/>
            <a:extLst>
              <a:ext uri="{FF2B5EF4-FFF2-40B4-BE49-F238E27FC236}">
                <a16:creationId xmlns:a16="http://schemas.microsoft.com/office/drawing/2014/main" id="{D4AC98A7-FE39-48E3-994A-1B36D8862E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77963" y="2716213"/>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2F1CCF89-9EA8-4938-98EB-9CBE221C5C6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583400" y="1028700"/>
            <a:ext cx="609600" cy="609600"/>
          </a:xfrm>
          <a:prstGeom prst="rect">
            <a:avLst/>
          </a:prstGeom>
        </p:spPr>
      </p:pic>
    </p:spTree>
    <p:extLst>
      <p:ext uri="{BB962C8B-B14F-4D97-AF65-F5344CB8AC3E}">
        <p14:creationId xmlns:p14="http://schemas.microsoft.com/office/powerpoint/2010/main" val="50667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08" fill="hold"/>
                                        <p:tgtEl>
                                          <p:spTgt spid="2"/>
                                        </p:tgtEl>
                                      </p:cBhvr>
                                    </p:cmd>
                                  </p:childTnLst>
                                </p:cTn>
                              </p:par>
                            </p:childTnLst>
                          </p:cTn>
                        </p:par>
                        <p:par>
                          <p:cTn id="7" fill="hold">
                            <p:stCondLst>
                              <p:cond delay="71808"/>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a:solidFill>
            <a:srgbClr val="FB464A"/>
          </a:solidFill>
        </p:grpSpPr>
        <p:sp>
          <p:nvSpPr>
            <p:cNvPr id="5" name="Rectangle 4"/>
            <p:cNvSpPr/>
            <p:nvPr/>
          </p:nvSpPr>
          <p:spPr>
            <a:xfrm>
              <a:off x="0" y="0"/>
              <a:ext cx="6400800" cy="10287000"/>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1107996"/>
            </a:xfrm>
            <a:prstGeom prst="rect">
              <a:avLst/>
            </a:prstGeom>
            <a:grpFill/>
          </p:spPr>
          <p:txBody>
            <a:bodyPr wrap="square" rtlCol="0">
              <a:spAutoFit/>
            </a:bodyPr>
            <a:lstStyle/>
            <a:p>
              <a:r>
                <a:rPr lang="en-US" sz="6600" b="1" dirty="0">
                  <a:solidFill>
                    <a:schemeClr val="bg1"/>
                  </a:solidFill>
                  <a:latin typeface="Proxima Nova Alt Rg" panose="02000506030000020004" pitchFamily="50" charset="0"/>
                  <a:ea typeface="Lato Semibold" panose="020F0502020204030203" pitchFamily="34" charset="0"/>
                  <a:cs typeface="Lato Semibold" panose="020F0502020204030203" pitchFamily="34" charset="0"/>
                </a:rPr>
                <a:t>Prevention</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933700"/>
              <a:ext cx="5176679" cy="6494085"/>
            </a:xfrm>
            <a:prstGeom prst="rect">
              <a:avLst/>
            </a:prstGeom>
            <a:grpFill/>
          </p:spPr>
          <p:txBody>
            <a:bodyPr wrap="square" rtlCol="0">
              <a:spAutoFit/>
            </a:bodyPr>
            <a:lstStyle/>
            <a:p>
              <a:r>
                <a:rPr lang="en-US" sz="3200" dirty="0">
                  <a:solidFill>
                    <a:schemeClr val="bg2"/>
                  </a:solidFill>
                  <a:latin typeface="Brandon Text Regular" panose="020B0503020203060203" pitchFamily="34" charset="0"/>
                </a:rPr>
                <a:t>The best way to prevent spreading the SARS-CoV-2 virus includes:</a:t>
              </a:r>
            </a:p>
            <a:p>
              <a:endParaRPr lang="en-US" sz="3200" dirty="0">
                <a:solidFill>
                  <a:schemeClr val="bg2"/>
                </a:solidFill>
                <a:latin typeface="Brandon Text Regular" panose="020B0503020203060203" pitchFamily="34" charset="0"/>
              </a:endParaRP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washing hands regularly</a:t>
              </a: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avoiding touching the face</a:t>
              </a: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keeping at least 6 ft away from anyone sneezing and coughing</a:t>
              </a: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covering the mouth when sneezing or coughing</a:t>
              </a: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staying at home if feeling unwell</a:t>
              </a: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working from home if possible</a:t>
              </a:r>
            </a:p>
            <a:p>
              <a:pPr marL="571500" indent="-571500">
                <a:buFont typeface="Arial" panose="020B0604020202020204" pitchFamily="34" charset="0"/>
                <a:buChar char="•"/>
              </a:pPr>
              <a:r>
                <a:rPr lang="en-US" sz="3200" dirty="0">
                  <a:solidFill>
                    <a:schemeClr val="bg2"/>
                  </a:solidFill>
                  <a:latin typeface="Brandon Text Regular" panose="020B0503020203060203" pitchFamily="34" charset="0"/>
                </a:rPr>
                <a:t>avoiding crowds and gatherings of any size</a:t>
              </a:r>
            </a:p>
          </p:txBody>
        </p:sp>
      </p:grpSp>
      <p:pic>
        <p:nvPicPr>
          <p:cNvPr id="8194" name="Picture 2" descr="Image result for coronavirus prevention vector">
            <a:extLst>
              <a:ext uri="{FF2B5EF4-FFF2-40B4-BE49-F238E27FC236}">
                <a16:creationId xmlns:a16="http://schemas.microsoft.com/office/drawing/2014/main" id="{ED0697A9-D2D9-4366-A0CC-7D9B104E8B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21" t="-230" r="10815" b="9439"/>
          <a:stretch/>
        </p:blipFill>
        <p:spPr bwMode="auto">
          <a:xfrm>
            <a:off x="8951326" y="-26068"/>
            <a:ext cx="9336673" cy="10313068"/>
          </a:xfrm>
          <a:prstGeom prst="rect">
            <a:avLst/>
          </a:prstGeom>
          <a:noFill/>
          <a:extLst>
            <a:ext uri="{909E8E84-426E-40DD-AFC4-6F175D3DCCD1}">
              <a14:hiddenFill xmlns:a14="http://schemas.microsoft.com/office/drawing/2010/main">
                <a:solidFill>
                  <a:srgbClr val="FFFFFF"/>
                </a:solidFill>
              </a14:hiddenFill>
            </a:ext>
          </a:extLst>
        </p:spPr>
      </p:pic>
      <p:pic>
        <p:nvPicPr>
          <p:cNvPr id="2" name="7">
            <a:hlinkClick r:id="" action="ppaction://media"/>
            <a:extLst>
              <a:ext uri="{FF2B5EF4-FFF2-40B4-BE49-F238E27FC236}">
                <a16:creationId xmlns:a16="http://schemas.microsoft.com/office/drawing/2014/main" id="{C3DF26AE-8B6A-44D4-8EC8-9E2AACE0DC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60688" y="205263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9505EA26-6A28-455F-A4A7-8943544C15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964400" y="751490"/>
            <a:ext cx="609600" cy="609600"/>
          </a:xfrm>
          <a:prstGeom prst="rect">
            <a:avLst/>
          </a:prstGeom>
        </p:spPr>
      </p:pic>
    </p:spTree>
    <p:extLst>
      <p:ext uri="{BB962C8B-B14F-4D97-AF65-F5344CB8AC3E}">
        <p14:creationId xmlns:p14="http://schemas.microsoft.com/office/powerpoint/2010/main" val="3317323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93" fill="hold"/>
                                        <p:tgtEl>
                                          <p:spTgt spid="2"/>
                                        </p:tgtEl>
                                      </p:cBhvr>
                                    </p:cmd>
                                  </p:childTnLst>
                                </p:cTn>
                              </p:par>
                            </p:childTnLst>
                          </p:cTn>
                        </p:par>
                        <p:par>
                          <p:cTn id="7" fill="hold">
                            <p:stCondLst>
                              <p:cond delay="54293"/>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1338</Words>
  <Application>Microsoft Office PowerPoint</Application>
  <PresentationFormat>Personalizado</PresentationFormat>
  <Paragraphs>96</Paragraphs>
  <Slides>8</Slides>
  <Notes>8</Notes>
  <HiddenSlides>0</HiddenSlides>
  <MMClips>14</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8</vt:i4>
      </vt:variant>
    </vt:vector>
  </HeadingPairs>
  <TitlesOfParts>
    <vt:vector size="19" baseType="lpstr">
      <vt:lpstr>Arial</vt:lpstr>
      <vt:lpstr>Brandon Text Regular</vt:lpstr>
      <vt:lpstr>Calibri</vt:lpstr>
      <vt:lpstr>Proxima Nova</vt:lpstr>
      <vt:lpstr>Proxima Nova Alt Rg</vt:lpstr>
      <vt:lpstr>Roboto</vt:lpstr>
      <vt:lpstr>Roboto Condensed</vt:lpstr>
      <vt:lpstr>GENARAL LAYOUTS</vt:lpstr>
      <vt:lpstr>TEAM SLIDES</vt:lpstr>
      <vt:lpstr>SLIDES WITH IMAGES</vt:lpstr>
      <vt:lpstr>PORTFOLIO</vt:lpstr>
      <vt:lpstr>Presentación de PowerPoint</vt:lpstr>
      <vt:lpstr>CORONOVIRUS VS FLU</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tobin</dc:creator>
  <cp:lastModifiedBy>Ana Boylan</cp:lastModifiedBy>
  <cp:revision>9</cp:revision>
  <dcterms:created xsi:type="dcterms:W3CDTF">2020-03-24T22:34:36Z</dcterms:created>
  <dcterms:modified xsi:type="dcterms:W3CDTF">2020-03-27T22:51:17Z</dcterms:modified>
</cp:coreProperties>
</file>